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79" r:id="rId2"/>
    <p:sldId id="387" r:id="rId3"/>
    <p:sldId id="388" r:id="rId4"/>
    <p:sldId id="389" r:id="rId5"/>
    <p:sldId id="390" r:id="rId6"/>
    <p:sldId id="391" r:id="rId7"/>
    <p:sldId id="392" r:id="rId8"/>
    <p:sldId id="393" r:id="rId9"/>
    <p:sldId id="397" r:id="rId10"/>
    <p:sldId id="395" r:id="rId11"/>
    <p:sldId id="398" r:id="rId12"/>
    <p:sldId id="399" r:id="rId13"/>
    <p:sldId id="400" r:id="rId14"/>
    <p:sldId id="401" r:id="rId15"/>
    <p:sldId id="402" r:id="rId16"/>
    <p:sldId id="403" r:id="rId17"/>
    <p:sldId id="404" r:id="rId18"/>
    <p:sldId id="405" r:id="rId19"/>
    <p:sldId id="407" r:id="rId20"/>
    <p:sldId id="406" r:id="rId21"/>
    <p:sldId id="409" r:id="rId22"/>
    <p:sldId id="408" r:id="rId23"/>
    <p:sldId id="394" r:id="rId24"/>
    <p:sldId id="380" r:id="rId25"/>
    <p:sldId id="375" r:id="rId26"/>
    <p:sldId id="378" r:id="rId27"/>
    <p:sldId id="377" r:id="rId28"/>
    <p:sldId id="381" r:id="rId29"/>
    <p:sldId id="382" r:id="rId30"/>
    <p:sldId id="383" r:id="rId31"/>
    <p:sldId id="384" r:id="rId32"/>
    <p:sldId id="385" r:id="rId33"/>
    <p:sldId id="386" r:id="rId34"/>
    <p:sldId id="396" r:id="rId35"/>
    <p:sldId id="31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t>9/19/2023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t>9/19/2023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t>9/19/2023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t>‹#›</a:t>
            </a:fld>
            <a:endParaRPr lang="en-US"/>
          </a:p>
        </p:txBody>
      </p:sp>
    </p:spTree>
    <p:extLst>
      <p:ext uri="{BB962C8B-B14F-4D97-AF65-F5344CB8AC3E}">
        <p14:creationId xmlns:p14="http://schemas.microsoft.com/office/powerpoint/2010/main"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4B22652-9579-4D99-BD72-00E0A5684215}"/>
              </a:ext>
            </a:extLst>
          </p:cNvPr>
          <p:cNvSpPr>
            <a:spLocks noGrp="1"/>
          </p:cNvSpPr>
          <p:nvPr>
            <p:ph type="title"/>
          </p:nvPr>
        </p:nvSpPr>
        <p:spPr>
          <a:xfrm>
            <a:off x="1247246" y="1857905"/>
            <a:ext cx="9404350" cy="2553229"/>
          </a:xfrm>
        </p:spPr>
        <p:txBody>
          <a:bodyPr/>
          <a:lstStyle/>
          <a:p>
            <a:pPr algn="ctr"/>
            <a:r>
              <a:rPr lang="sr-Latn-RS" sz="4000" dirty="0">
                <a:latin typeface="Times New Roman" panose="02020603050405020304" pitchFamily="18" charset="0"/>
                <a:ea typeface="Calibri" panose="020F0502020204030204" pitchFamily="34" charset="0"/>
                <a:cs typeface="Times New Roman" panose="02020603050405020304" pitchFamily="18" charset="0"/>
              </a:rPr>
              <a:t>S</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ocioeconomic</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inequalities in health</a:t>
            </a:r>
            <a:endParaRPr lang="en-US"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8714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6C8F9A-72E1-486D-958F-30DB97F77181}"/>
              </a:ext>
            </a:extLst>
          </p:cNvPr>
          <p:cNvSpPr>
            <a:spLocks noGrp="1"/>
          </p:cNvSpPr>
          <p:nvPr>
            <p:ph idx="1"/>
          </p:nvPr>
        </p:nvSpPr>
        <p:spPr>
          <a:xfrm>
            <a:off x="1103312" y="1185334"/>
            <a:ext cx="8946541" cy="5063066"/>
          </a:xfrm>
        </p:spPr>
        <p:txBody>
          <a:bodyPr/>
          <a:lstStyle/>
          <a:p>
            <a:pPr algn="just"/>
            <a:r>
              <a:rPr lang="sr-Latn-RS" dirty="0">
                <a:latin typeface="Times New Roman" panose="02020603050405020304" pitchFamily="18" charset="0"/>
                <a:cs typeface="Times New Roman" panose="02020603050405020304" pitchFamily="18" charset="0"/>
              </a:rPr>
              <a:t>Socioeconomic deprivation cause health inequalities: t</a:t>
            </a:r>
            <a:r>
              <a:rPr lang="en-US" dirty="0" err="1">
                <a:latin typeface="Times New Roman" panose="02020603050405020304" pitchFamily="18" charset="0"/>
                <a:cs typeface="Times New Roman" panose="02020603050405020304" pitchFamily="18" charset="0"/>
              </a:rPr>
              <a:t>hese</a:t>
            </a:r>
            <a:r>
              <a:rPr lang="en-US" dirty="0">
                <a:latin typeface="Times New Roman" panose="02020603050405020304" pitchFamily="18" charset="0"/>
                <a:cs typeface="Times New Roman" panose="02020603050405020304" pitchFamily="18" charset="0"/>
              </a:rPr>
              <a:t> include income, education, access to green space and healthy food, the work people do and the homes they live in. Inequalities in these factors are a fundamental cause of health inequalities. Addressing these wider socio-economic inequalities is therefore essential for reducing health inequalities.</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Many factors contribute to health disparities, including genetics, access to care, poor quality of care, community features (e.g., inadequate access to healthy foods, poverty, limited personal support systems and violence), environmental conditions (e.g., poor air quality), language barriers and health behaviors.</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There is ample evidence that social factors, including education, employment status, income level, gender and ethnicity have a marked influence on how healthy a person is.</a:t>
            </a:r>
            <a:endParaRPr lang="sr-Latn-RS" dirty="0">
              <a:latin typeface="Times New Roman" panose="02020603050405020304" pitchFamily="18" charset="0"/>
              <a:cs typeface="Times New Roman" panose="02020603050405020304" pitchFamily="18" charset="0"/>
            </a:endParaRPr>
          </a:p>
          <a:p>
            <a:pPr marL="0" indent="0" algn="just">
              <a:buNone/>
            </a:pPr>
            <a:endParaRPr lang="sr-Latn-R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4873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EC78-A3C9-4EEF-A96C-D55C518ABBB1}"/>
              </a:ext>
            </a:extLst>
          </p:cNvPr>
          <p:cNvSpPr>
            <a:spLocks noGrp="1"/>
          </p:cNvSpPr>
          <p:nvPr>
            <p:ph type="title"/>
          </p:nvPr>
        </p:nvSpPr>
        <p:spPr>
          <a:xfrm>
            <a:off x="798511" y="736601"/>
            <a:ext cx="9404723" cy="1400530"/>
          </a:xfrm>
        </p:spPr>
        <p:txBody>
          <a:bodyPr/>
          <a:lstStyle/>
          <a:p>
            <a:pPr algn="ctr"/>
            <a:r>
              <a:rPr lang="en-US" sz="2800" dirty="0">
                <a:latin typeface="Times New Roman" panose="02020603050405020304" pitchFamily="18" charset="0"/>
                <a:cs typeface="Times New Roman" panose="02020603050405020304" pitchFamily="18" charset="0"/>
              </a:rPr>
              <a:t>Social group health inequalities: defining groups</a:t>
            </a:r>
            <a:br>
              <a:rPr lang="en-US" dirty="0"/>
            </a:br>
            <a:endParaRPr lang="en-US" dirty="0"/>
          </a:p>
        </p:txBody>
      </p:sp>
      <p:sp>
        <p:nvSpPr>
          <p:cNvPr id="3" name="Content Placeholder 2">
            <a:extLst>
              <a:ext uri="{FF2B5EF4-FFF2-40B4-BE49-F238E27FC236}">
                <a16:creationId xmlns:a16="http://schemas.microsoft.com/office/drawing/2014/main" id="{8C9E5D24-6D7B-4D79-99B1-3840AE098E5B}"/>
              </a:ext>
            </a:extLst>
          </p:cNvPr>
          <p:cNvSpPr>
            <a:spLocks noGrp="1"/>
          </p:cNvSpPr>
          <p:nvPr>
            <p:ph idx="1"/>
          </p:nvPr>
        </p:nvSpPr>
        <p:spPr>
          <a:xfrm>
            <a:off x="1027601" y="1731184"/>
            <a:ext cx="9691199" cy="4195481"/>
          </a:xfrm>
        </p:spPr>
        <p:txBody>
          <a:bodyPr>
            <a:normAutofit/>
          </a:bodyPr>
          <a:lstStyle/>
          <a:p>
            <a:endParaRPr lang="en-US" dirty="0"/>
          </a:p>
          <a:p>
            <a:pPr algn="just"/>
            <a:r>
              <a:rPr lang="en-US" dirty="0">
                <a:latin typeface="Times New Roman" panose="02020603050405020304" pitchFamily="18" charset="0"/>
                <a:cs typeface="Times New Roman" panose="02020603050405020304" pitchFamily="18" charset="0"/>
              </a:rPr>
              <a:t>Health disparities along racial, ethnic, and socioeconomic lines are observed in both low- and high-income countries, and may be widening, underscoring the importance of studying of group-level health differences. Understanding socially patterned health disparities requires constructing meaningful groups of individuals.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Each society has its own unique ways of stratifying and dividing people into social groups. In Australia, the distinction between white Australians and aboriginal people is meaningful, while in India, caste is important. Race/ethnicity is a particularly meaningful distinction in the United States, while the level of schooling achieved contributes to social divisions in the United Kingdom.</a:t>
            </a:r>
          </a:p>
        </p:txBody>
      </p:sp>
    </p:spTree>
    <p:extLst>
      <p:ext uri="{BB962C8B-B14F-4D97-AF65-F5344CB8AC3E}">
        <p14:creationId xmlns:p14="http://schemas.microsoft.com/office/powerpoint/2010/main" val="1337884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BBD7F49-0DE0-4C9F-9870-FC62CA7C6FDD}"/>
              </a:ext>
            </a:extLst>
          </p:cNvPr>
          <p:cNvGraphicFramePr>
            <a:graphicFrameLocks noGrp="1"/>
          </p:cNvGraphicFramePr>
          <p:nvPr>
            <p:ph idx="1"/>
            <p:extLst>
              <p:ext uri="{D42A27DB-BD31-4B8C-83A1-F6EECF244321}">
                <p14:modId xmlns:p14="http://schemas.microsoft.com/office/powerpoint/2010/main" val="187026587"/>
              </p:ext>
            </p:extLst>
          </p:nvPr>
        </p:nvGraphicFramePr>
        <p:xfrm>
          <a:off x="2387599" y="1193800"/>
          <a:ext cx="7641442" cy="2628914"/>
        </p:xfrm>
        <a:graphic>
          <a:graphicData uri="http://schemas.openxmlformats.org/drawingml/2006/table">
            <a:tbl>
              <a:tblPr>
                <a:tableStyleId>{3C2FFA5D-87B4-456A-9821-1D502468CF0F}</a:tableStyleId>
              </a:tblPr>
              <a:tblGrid>
                <a:gridCol w="3820721">
                  <a:extLst>
                    <a:ext uri="{9D8B030D-6E8A-4147-A177-3AD203B41FA5}">
                      <a16:colId xmlns:a16="http://schemas.microsoft.com/office/drawing/2014/main" val="981653570"/>
                    </a:ext>
                  </a:extLst>
                </a:gridCol>
                <a:gridCol w="3820721">
                  <a:extLst>
                    <a:ext uri="{9D8B030D-6E8A-4147-A177-3AD203B41FA5}">
                      <a16:colId xmlns:a16="http://schemas.microsoft.com/office/drawing/2014/main" val="2389332829"/>
                    </a:ext>
                  </a:extLst>
                </a:gridCol>
              </a:tblGrid>
              <a:tr h="600906">
                <a:tc>
                  <a:txBody>
                    <a:bodyPr/>
                    <a:lstStyle/>
                    <a:p>
                      <a:pPr algn="l"/>
                      <a:r>
                        <a:rPr lang="en-US" sz="1200" dirty="0">
                          <a:latin typeface="Times New Roman" panose="02020603050405020304" pitchFamily="18" charset="0"/>
                          <a:cs typeface="Times New Roman" panose="02020603050405020304" pitchFamily="18" charset="0"/>
                        </a:rPr>
                        <a:t>Education</a:t>
                      </a:r>
                    </a:p>
                  </a:txBody>
                  <a:tcPr marL="42814" marR="42814" marT="21407" marB="21407" anchor="ctr"/>
                </a:tc>
                <a:tc>
                  <a:txBody>
                    <a:bodyPr/>
                    <a:lstStyle/>
                    <a:p>
                      <a:pPr algn="l"/>
                      <a:r>
                        <a:rPr lang="en-US" sz="1200" dirty="0">
                          <a:latin typeface="Times New Roman" panose="02020603050405020304" pitchFamily="18" charset="0"/>
                          <a:cs typeface="Times New Roman" panose="02020603050405020304" pitchFamily="18" charset="0"/>
                        </a:rPr>
                        <a:t>Usually used as categorical measuring the levels achieved; also as a continuous variable measuring the total number of years of education</a:t>
                      </a:r>
                    </a:p>
                  </a:txBody>
                  <a:tcPr marL="42814" marR="42814" marT="21407" marB="21407" anchor="ctr"/>
                </a:tc>
                <a:extLst>
                  <a:ext uri="{0D108BD9-81ED-4DB2-BD59-A6C34878D82A}">
                    <a16:rowId xmlns:a16="http://schemas.microsoft.com/office/drawing/2014/main" val="772031941"/>
                  </a:ext>
                </a:extLst>
              </a:tr>
              <a:tr h="939196">
                <a:tc>
                  <a:txBody>
                    <a:bodyPr/>
                    <a:lstStyle/>
                    <a:p>
                      <a:pPr algn="l"/>
                      <a:r>
                        <a:rPr lang="en-US" sz="1200" dirty="0">
                          <a:latin typeface="Times New Roman" panose="02020603050405020304" pitchFamily="18" charset="0"/>
                          <a:cs typeface="Times New Roman" panose="02020603050405020304" pitchFamily="18" charset="0"/>
                        </a:rPr>
                        <a:t>Income</a:t>
                      </a:r>
                    </a:p>
                  </a:txBody>
                  <a:tcPr marL="42814" marR="42814" marT="21407" marB="21407" anchor="ctr"/>
                </a:tc>
                <a:tc>
                  <a:txBody>
                    <a:bodyPr/>
                    <a:lstStyle/>
                    <a:p>
                      <a:pPr algn="l"/>
                      <a:r>
                        <a:rPr lang="en-US" sz="1200" dirty="0">
                          <a:latin typeface="Times New Roman" panose="02020603050405020304" pitchFamily="18" charset="0"/>
                          <a:cs typeface="Times New Roman" panose="02020603050405020304" pitchFamily="18" charset="0"/>
                        </a:rPr>
                        <a:t>Indicator that, jointly with wealth, directly measures the material resources component of SEP. Usually measured as household gross income per number of persons dependable on this income</a:t>
                      </a:r>
                    </a:p>
                  </a:txBody>
                  <a:tcPr marL="42814" marR="42814" marT="21407" marB="21407" anchor="ctr"/>
                </a:tc>
                <a:extLst>
                  <a:ext uri="{0D108BD9-81ED-4DB2-BD59-A6C34878D82A}">
                    <a16:rowId xmlns:a16="http://schemas.microsoft.com/office/drawing/2014/main" val="3604103650"/>
                  </a:ext>
                </a:extLst>
              </a:tr>
              <a:tr h="400883">
                <a:tc>
                  <a:txBody>
                    <a:bodyPr/>
                    <a:lstStyle/>
                    <a:p>
                      <a:pPr algn="l"/>
                      <a:r>
                        <a:rPr lang="en-US" sz="1200" dirty="0">
                          <a:latin typeface="Times New Roman" panose="02020603050405020304" pitchFamily="18" charset="0"/>
                          <a:cs typeface="Times New Roman" panose="02020603050405020304" pitchFamily="18" charset="0"/>
                        </a:rPr>
                        <a:t>Wealth</a:t>
                      </a:r>
                    </a:p>
                  </a:txBody>
                  <a:tcPr marL="42814" marR="42814" marT="21407" marB="21407" anchor="ctr"/>
                </a:tc>
                <a:tc>
                  <a:txBody>
                    <a:bodyPr/>
                    <a:lstStyle/>
                    <a:p>
                      <a:pPr algn="l"/>
                      <a:r>
                        <a:rPr lang="en-US" sz="1200" dirty="0">
                          <a:latin typeface="Times New Roman" panose="02020603050405020304" pitchFamily="18" charset="0"/>
                          <a:cs typeface="Times New Roman" panose="02020603050405020304" pitchFamily="18" charset="0"/>
                        </a:rPr>
                        <a:t>Includes income and all accumulated material resources</a:t>
                      </a:r>
                    </a:p>
                  </a:txBody>
                  <a:tcPr marL="42814" marR="42814" marT="21407" marB="21407" anchor="ctr"/>
                </a:tc>
                <a:extLst>
                  <a:ext uri="{0D108BD9-81ED-4DB2-BD59-A6C34878D82A}">
                    <a16:rowId xmlns:a16="http://schemas.microsoft.com/office/drawing/2014/main" val="1518888408"/>
                  </a:ext>
                </a:extLst>
              </a:tr>
              <a:tr h="221446">
                <a:tc gridSpan="2">
                  <a:txBody>
                    <a:bodyPr/>
                    <a:lstStyle/>
                    <a:p>
                      <a:pPr algn="l"/>
                      <a:r>
                        <a:rPr lang="en-US" sz="1200" dirty="0">
                          <a:latin typeface="Times New Roman" panose="02020603050405020304" pitchFamily="18" charset="0"/>
                          <a:cs typeface="Times New Roman" panose="02020603050405020304" pitchFamily="18" charset="0"/>
                        </a:rPr>
                        <a:t>Occupation-based indicators</a:t>
                      </a:r>
                    </a:p>
                  </a:txBody>
                  <a:tcPr marL="42814" marR="42814" marT="21407" marB="21407" anchor="ctr"/>
                </a:tc>
                <a:tc hMerge="1">
                  <a:txBody>
                    <a:bodyPr/>
                    <a:lstStyle/>
                    <a:p>
                      <a:endParaRPr lang="en-US"/>
                    </a:p>
                  </a:txBody>
                  <a:tcPr/>
                </a:tc>
                <a:extLst>
                  <a:ext uri="{0D108BD9-81ED-4DB2-BD59-A6C34878D82A}">
                    <a16:rowId xmlns:a16="http://schemas.microsoft.com/office/drawing/2014/main" val="2087794807"/>
                  </a:ext>
                </a:extLst>
              </a:tr>
              <a:tr h="462235">
                <a:tc>
                  <a:txBody>
                    <a:bodyPr/>
                    <a:lstStyle/>
                    <a:p>
                      <a:pPr algn="l"/>
                      <a:r>
                        <a:rPr lang="en-US" sz="1200" dirty="0">
                          <a:latin typeface="Times New Roman" panose="02020603050405020304" pitchFamily="18" charset="0"/>
                          <a:cs typeface="Times New Roman" panose="02020603050405020304" pitchFamily="18" charset="0"/>
                        </a:rPr>
                        <a:t>Wright's Social Class Scheme</a:t>
                      </a:r>
                    </a:p>
                  </a:txBody>
                  <a:tcPr marL="42814" marR="42814" marT="21407" marB="21407" anchor="ctr"/>
                </a:tc>
                <a:tc>
                  <a:txBody>
                    <a:bodyPr/>
                    <a:lstStyle/>
                    <a:p>
                      <a:pPr algn="l"/>
                      <a:r>
                        <a:rPr lang="en-US" sz="1200" dirty="0">
                          <a:latin typeface="Times New Roman" panose="02020603050405020304" pitchFamily="18" charset="0"/>
                          <a:cs typeface="Times New Roman" panose="02020603050405020304" pitchFamily="18" charset="0"/>
                        </a:rPr>
                        <a:t>Based on Marxist principle of relation to the means of production. Not a hierarchical classification</a:t>
                      </a:r>
                    </a:p>
                  </a:txBody>
                  <a:tcPr marL="42814" marR="42814" marT="21407" marB="21407" anchor="ctr"/>
                </a:tc>
                <a:extLst>
                  <a:ext uri="{0D108BD9-81ED-4DB2-BD59-A6C34878D82A}">
                    <a16:rowId xmlns:a16="http://schemas.microsoft.com/office/drawing/2014/main" val="1700415390"/>
                  </a:ext>
                </a:extLst>
              </a:tr>
            </a:tbl>
          </a:graphicData>
        </a:graphic>
      </p:graphicFrame>
      <p:sp>
        <p:nvSpPr>
          <p:cNvPr id="5" name="Rectangle 1">
            <a:extLst>
              <a:ext uri="{FF2B5EF4-FFF2-40B4-BE49-F238E27FC236}">
                <a16:creationId xmlns:a16="http://schemas.microsoft.com/office/drawing/2014/main" id="{1787FED7-8F3B-483B-8B3F-885C71AC955D}"/>
              </a:ext>
            </a:extLst>
          </p:cNvPr>
          <p:cNvSpPr>
            <a:spLocks noChangeArrowheads="1"/>
          </p:cNvSpPr>
          <p:nvPr/>
        </p:nvSpPr>
        <p:spPr bwMode="auto">
          <a:xfrm>
            <a:off x="1591733" y="426135"/>
            <a:ext cx="8839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Indicators of socioeconomic position used in health research measured at the individual level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7" name="Table 6">
            <a:extLst>
              <a:ext uri="{FF2B5EF4-FFF2-40B4-BE49-F238E27FC236}">
                <a16:creationId xmlns:a16="http://schemas.microsoft.com/office/drawing/2014/main" id="{FE808846-358D-4C79-828A-D3EEF0B739B5}"/>
              </a:ext>
            </a:extLst>
          </p:cNvPr>
          <p:cNvGraphicFramePr>
            <a:graphicFrameLocks noGrp="1"/>
          </p:cNvGraphicFramePr>
          <p:nvPr>
            <p:extLst>
              <p:ext uri="{D42A27DB-BD31-4B8C-83A1-F6EECF244321}">
                <p14:modId xmlns:p14="http://schemas.microsoft.com/office/powerpoint/2010/main" val="1604822622"/>
              </p:ext>
            </p:extLst>
          </p:nvPr>
        </p:nvGraphicFramePr>
        <p:xfrm>
          <a:off x="2387599" y="3882994"/>
          <a:ext cx="7641442" cy="2748617"/>
        </p:xfrm>
        <a:graphic>
          <a:graphicData uri="http://schemas.openxmlformats.org/drawingml/2006/table">
            <a:tbl>
              <a:tblPr>
                <a:tableStyleId>{3C2FFA5D-87B4-456A-9821-1D502468CF0F}</a:tableStyleId>
              </a:tblPr>
              <a:tblGrid>
                <a:gridCol w="3820721">
                  <a:extLst>
                    <a:ext uri="{9D8B030D-6E8A-4147-A177-3AD203B41FA5}">
                      <a16:colId xmlns:a16="http://schemas.microsoft.com/office/drawing/2014/main" val="955995275"/>
                    </a:ext>
                  </a:extLst>
                </a:gridCol>
                <a:gridCol w="3820721">
                  <a:extLst>
                    <a:ext uri="{9D8B030D-6E8A-4147-A177-3AD203B41FA5}">
                      <a16:colId xmlns:a16="http://schemas.microsoft.com/office/drawing/2014/main" val="2120194523"/>
                    </a:ext>
                  </a:extLst>
                </a:gridCol>
              </a:tblGrid>
              <a:tr h="225154">
                <a:tc gridSpan="2">
                  <a:txBody>
                    <a:bodyPr/>
                    <a:lstStyle/>
                    <a:p>
                      <a:pPr algn="l"/>
                      <a:r>
                        <a:rPr lang="en-US" sz="1200" dirty="0">
                          <a:latin typeface="Times New Roman" panose="02020603050405020304" pitchFamily="18" charset="0"/>
                          <a:cs typeface="Times New Roman" panose="02020603050405020304" pitchFamily="18" charset="0"/>
                        </a:rPr>
                        <a:t>Other indicators</a:t>
                      </a:r>
                    </a:p>
                  </a:txBody>
                  <a:tcPr marL="89272" marR="89272" marT="44636" marB="44636" anchor="ctr"/>
                </a:tc>
                <a:tc hMerge="1">
                  <a:txBody>
                    <a:bodyPr/>
                    <a:lstStyle/>
                    <a:p>
                      <a:endParaRPr lang="en-US"/>
                    </a:p>
                  </a:txBody>
                  <a:tcPr/>
                </a:tc>
                <a:extLst>
                  <a:ext uri="{0D108BD9-81ED-4DB2-BD59-A6C34878D82A}">
                    <a16:rowId xmlns:a16="http://schemas.microsoft.com/office/drawing/2014/main" val="152423920"/>
                  </a:ext>
                </a:extLst>
              </a:tr>
              <a:tr h="225154">
                <a:tc>
                  <a:txBody>
                    <a:bodyPr/>
                    <a:lstStyle/>
                    <a:p>
                      <a:pPr algn="l"/>
                      <a:r>
                        <a:rPr lang="en-US" sz="1200" dirty="0">
                          <a:latin typeface="Times New Roman" panose="02020603050405020304" pitchFamily="18" charset="0"/>
                          <a:cs typeface="Times New Roman" panose="02020603050405020304" pitchFamily="18" charset="0"/>
                        </a:rPr>
                        <a:t>Unemployment</a:t>
                      </a:r>
                    </a:p>
                  </a:txBody>
                  <a:tcPr marL="89272" marR="89272" marT="44636" marB="44636" anchor="ctr"/>
                </a:tc>
                <a:tc>
                  <a:txBody>
                    <a:bodyPr/>
                    <a:lstStyle/>
                    <a:p>
                      <a:pPr algn="l"/>
                      <a:r>
                        <a:rPr lang="en-US" sz="1200">
                          <a:latin typeface="Times New Roman" panose="02020603050405020304" pitchFamily="18" charset="0"/>
                          <a:cs typeface="Times New Roman" panose="02020603050405020304" pitchFamily="18" charset="0"/>
                        </a:rPr>
                        <a:t>Lack of employment</a:t>
                      </a:r>
                    </a:p>
                  </a:txBody>
                  <a:tcPr marL="89272" marR="89272" marT="44636" marB="44636" anchor="ctr"/>
                </a:tc>
                <a:extLst>
                  <a:ext uri="{0D108BD9-81ED-4DB2-BD59-A6C34878D82A}">
                    <a16:rowId xmlns:a16="http://schemas.microsoft.com/office/drawing/2014/main" val="1699727088"/>
                  </a:ext>
                </a:extLst>
              </a:tr>
              <a:tr h="734771">
                <a:tc>
                  <a:txBody>
                    <a:bodyPr/>
                    <a:lstStyle/>
                    <a:p>
                      <a:pPr algn="l"/>
                      <a:r>
                        <a:rPr lang="en-US" sz="1200" dirty="0">
                          <a:latin typeface="Times New Roman" panose="02020603050405020304" pitchFamily="18" charset="0"/>
                          <a:cs typeface="Times New Roman" panose="02020603050405020304" pitchFamily="18" charset="0"/>
                        </a:rPr>
                        <a:t>Housing</a:t>
                      </a:r>
                    </a:p>
                  </a:txBody>
                  <a:tcPr marL="89272" marR="89272" marT="44636" marB="44636" anchor="ctr"/>
                </a:tc>
                <a:tc>
                  <a:txBody>
                    <a:bodyPr/>
                    <a:lstStyle/>
                    <a:p>
                      <a:pPr algn="l"/>
                      <a:r>
                        <a:rPr lang="en-US" sz="1200">
                          <a:latin typeface="Times New Roman" panose="02020603050405020304" pitchFamily="18" charset="0"/>
                          <a:cs typeface="Times New Roman" panose="02020603050405020304" pitchFamily="18" charset="0"/>
                        </a:rPr>
                        <a:t>Housing tenure, household amenities, housing characteristics, broken window index, social standing of the habitat</a:t>
                      </a:r>
                    </a:p>
                  </a:txBody>
                  <a:tcPr marL="89272" marR="89272" marT="44636" marB="44636" anchor="ctr"/>
                </a:tc>
                <a:extLst>
                  <a:ext uri="{0D108BD9-81ED-4DB2-BD59-A6C34878D82A}">
                    <a16:rowId xmlns:a16="http://schemas.microsoft.com/office/drawing/2014/main" val="830628188"/>
                  </a:ext>
                </a:extLst>
              </a:tr>
              <a:tr h="734771">
                <a:tc>
                  <a:txBody>
                    <a:bodyPr/>
                    <a:lstStyle/>
                    <a:p>
                      <a:pPr algn="l"/>
                      <a:r>
                        <a:rPr lang="en-US" sz="1200" dirty="0">
                          <a:latin typeface="Times New Roman" panose="02020603050405020304" pitchFamily="18" charset="0"/>
                          <a:cs typeface="Times New Roman" panose="02020603050405020304" pitchFamily="18" charset="0"/>
                        </a:rPr>
                        <a:t>Overcrowding</a:t>
                      </a:r>
                    </a:p>
                  </a:txBody>
                  <a:tcPr marL="89272" marR="89272" marT="44636" marB="44636" anchor="ctr"/>
                </a:tc>
                <a:tc>
                  <a:txBody>
                    <a:bodyPr/>
                    <a:lstStyle/>
                    <a:p>
                      <a:pPr algn="l"/>
                      <a:r>
                        <a:rPr lang="en-US" sz="1200">
                          <a:latin typeface="Times New Roman" panose="02020603050405020304" pitchFamily="18" charset="0"/>
                          <a:cs typeface="Times New Roman" panose="02020603050405020304" pitchFamily="18" charset="0"/>
                        </a:rPr>
                        <a:t>Calculated as the number of persons living in the household per number of rooms available in the house (usually excluding kitchen and bathrooms)</a:t>
                      </a:r>
                    </a:p>
                  </a:txBody>
                  <a:tcPr marL="89272" marR="89272" marT="44636" marB="44636" anchor="ctr"/>
                </a:tc>
                <a:extLst>
                  <a:ext uri="{0D108BD9-81ED-4DB2-BD59-A6C34878D82A}">
                    <a16:rowId xmlns:a16="http://schemas.microsoft.com/office/drawing/2014/main" val="2781581556"/>
                  </a:ext>
                </a:extLst>
              </a:tr>
              <a:tr h="734771">
                <a:tc>
                  <a:txBody>
                    <a:bodyPr/>
                    <a:lstStyle/>
                    <a:p>
                      <a:pPr algn="l"/>
                      <a:r>
                        <a:rPr lang="en-US" sz="1200" dirty="0">
                          <a:latin typeface="Times New Roman" panose="02020603050405020304" pitchFamily="18" charset="0"/>
                          <a:cs typeface="Times New Roman" panose="02020603050405020304" pitchFamily="18" charset="0"/>
                        </a:rPr>
                        <a:t>Composite indicators</a:t>
                      </a:r>
                    </a:p>
                  </a:txBody>
                  <a:tcPr marL="89272" marR="89272" marT="44636" marB="44636" anchor="ctr"/>
                </a:tc>
                <a:tc>
                  <a:txBody>
                    <a:bodyPr/>
                    <a:lstStyle/>
                    <a:p>
                      <a:pPr algn="l"/>
                      <a:r>
                        <a:rPr lang="en-US" sz="1200" dirty="0">
                          <a:latin typeface="Times New Roman" panose="02020603050405020304" pitchFamily="18" charset="0"/>
                          <a:cs typeface="Times New Roman" panose="02020603050405020304" pitchFamily="18" charset="0"/>
                        </a:rPr>
                        <a:t>At individual (usually measured as a score that adds up the presence or absence of several SEP indicators) or at area level</a:t>
                      </a:r>
                    </a:p>
                  </a:txBody>
                  <a:tcPr marL="89272" marR="89272" marT="44636" marB="44636" anchor="ctr"/>
                </a:tc>
                <a:extLst>
                  <a:ext uri="{0D108BD9-81ED-4DB2-BD59-A6C34878D82A}">
                    <a16:rowId xmlns:a16="http://schemas.microsoft.com/office/drawing/2014/main" val="1850370402"/>
                  </a:ext>
                </a:extLst>
              </a:tr>
            </a:tbl>
          </a:graphicData>
        </a:graphic>
      </p:graphicFrame>
    </p:spTree>
    <p:extLst>
      <p:ext uri="{BB962C8B-B14F-4D97-AF65-F5344CB8AC3E}">
        <p14:creationId xmlns:p14="http://schemas.microsoft.com/office/powerpoint/2010/main" val="254580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0B640-6550-44A9-87D7-969EEB1660CA}"/>
              </a:ext>
            </a:extLst>
          </p:cNvPr>
          <p:cNvSpPr>
            <a:spLocks noGrp="1"/>
          </p:cNvSpPr>
          <p:nvPr>
            <p:ph type="title"/>
          </p:nvPr>
        </p:nvSpPr>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0D3C207-97F4-450D-B86F-6EAA7D05C6E6}"/>
              </a:ext>
            </a:extLst>
          </p:cNvPr>
          <p:cNvSpPr>
            <a:spLocks noGrp="1"/>
          </p:cNvSpPr>
          <p:nvPr>
            <p:ph idx="1"/>
          </p:nvPr>
        </p:nvSpPr>
        <p:spPr>
          <a:xfrm>
            <a:off x="1104293" y="1638052"/>
            <a:ext cx="8946541" cy="4195481"/>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Yet while gender equality has made the most progress in areas such as education and labor force participation, health inequality between men and women continues to harm many societies to this day.</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While both males and females face health disparities, women have historically experienced a disproportionate amount of health inequity. This stems from the fact that many cultural ideologies and practices have created a structured patriarchal society where women are vulnerable to abuse and mistreatment.</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Additionally, women are typically restricted from receiving certain opportunities such as education and paid labor that can help improve their accessibility to better health care resources. Females are also frequently underrepresented or excluded from mixed-sex clinical trials and therefore subjected to physician bias in diagnosis and treatment. </a:t>
            </a:r>
          </a:p>
        </p:txBody>
      </p:sp>
    </p:spTree>
    <p:extLst>
      <p:ext uri="{BB962C8B-B14F-4D97-AF65-F5344CB8AC3E}">
        <p14:creationId xmlns:p14="http://schemas.microsoft.com/office/powerpoint/2010/main" val="1916711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9E4841-641C-4402-AE50-C18CCF83333B}"/>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social structures of many countries perpetuate the marginalization and oppression of women in the form of cultural norms</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legal codes. As a result of this unequal social order, women are usually relegated into positions where they have less access and control over healthcare resources, making women more vulnerable to suffering from health problems than men.</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For example, women living in lower income areas have an acutely restricted protection of their health because they are less likely to have access to tertiary education and employment.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As a result, female life expectancy at birth, nutritional well-being, and immunity against communicable and non-communicable diseases, are often lower than those of men. </a:t>
            </a:r>
          </a:p>
          <a:p>
            <a:endParaRPr lang="en-US" dirty="0"/>
          </a:p>
        </p:txBody>
      </p:sp>
      <p:sp>
        <p:nvSpPr>
          <p:cNvPr id="5" name="Title 1">
            <a:extLst>
              <a:ext uri="{FF2B5EF4-FFF2-40B4-BE49-F238E27FC236}">
                <a16:creationId xmlns:a16="http://schemas.microsoft.com/office/drawing/2014/main" id="{0FDD7694-D6D5-4C18-9D7A-E10DC9D6C059}"/>
              </a:ext>
            </a:extLst>
          </p:cNvPr>
          <p:cNvSpPr>
            <a:spLocks noGrp="1"/>
          </p:cNvSpPr>
          <p:nvPr>
            <p:ph type="title"/>
          </p:nvPr>
        </p:nvSpPr>
        <p:spPr>
          <a:xfrm>
            <a:off x="646113" y="452438"/>
            <a:ext cx="9404350" cy="1400175"/>
          </a:xfrm>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1300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13114A-8462-4F5F-82BA-964989F1D697}"/>
              </a:ext>
            </a:extLst>
          </p:cNvPr>
          <p:cNvSpPr>
            <a:spLocks noGrp="1"/>
          </p:cNvSpPr>
          <p:nvPr>
            <p:ph idx="1"/>
          </p:nvPr>
        </p:nvSpPr>
        <p:spPr>
          <a:xfrm>
            <a:off x="908579" y="1481138"/>
            <a:ext cx="9522354" cy="4842933"/>
          </a:xfrm>
        </p:spPr>
        <p:txBody>
          <a:bodyPr>
            <a:noAutofit/>
          </a:bodyPr>
          <a:lstStyle/>
          <a:p>
            <a:pPr algn="just"/>
            <a:r>
              <a:rPr lang="en-US" sz="1600" dirty="0">
                <a:latin typeface="Times New Roman" panose="02020603050405020304" pitchFamily="18" charset="0"/>
                <a:cs typeface="Times New Roman" panose="02020603050405020304" pitchFamily="18" charset="0"/>
              </a:rPr>
              <a:t>While a majority of the global health gender disparities is weighted against women, there are situations in which men tend to fare poorer. One such instance is armed conflicts, where men are often the immediate victims</a:t>
            </a:r>
            <a:r>
              <a:rPr lang="sr-Latn-RS"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81% of all violent war deaths were male.</a:t>
            </a:r>
            <a:r>
              <a:rPr lang="sr-Latn-R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Apart from armed conflicts, areas with high incidence of violence, such as regions controlled by drug cartels, also see men experiencing higher mortality rates. This stems from social beliefs that associate ideals of masculinity with aggressive, confrontational behavior.</a:t>
            </a:r>
            <a:r>
              <a:rPr lang="sr-Latn-RS" sz="1600" dirty="0">
                <a:latin typeface="Times New Roman" panose="02020603050405020304" pitchFamily="18" charset="0"/>
                <a:cs typeface="Times New Roman" panose="02020603050405020304" pitchFamily="18" charset="0"/>
              </a:rPr>
              <a:t> </a:t>
            </a:r>
          </a:p>
          <a:p>
            <a:pPr algn="just"/>
            <a:r>
              <a:rPr lang="en-US" sz="1600" dirty="0">
                <a:latin typeface="Times New Roman" panose="02020603050405020304" pitchFamily="18" charset="0"/>
                <a:cs typeface="Times New Roman" panose="02020603050405020304" pitchFamily="18" charset="0"/>
              </a:rPr>
              <a:t>Lastly, sudden and drastic changes in economic environments and the loss of social safety nets, in particular social subsidies and food stamps, have also been linked to higher levels of alcohol consumption and psychological stress among men, leading to a spike in male mortality rates. This is because such situations often makes it harder for men to provide for their family, a task that has been long regarded as the "essence of masculinity.„</a:t>
            </a:r>
            <a:endParaRPr lang="sr-Latn-R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 retrospective analyses of people infected with the common cold found that doctors underrate the symptoms of men, and are more willing to attribute symptoms and illness to women than men.</a:t>
            </a:r>
            <a:r>
              <a:rPr lang="sr-Latn-R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Women live longer than men in all countries, and across all age groups, for which reliable records exist.  Men are over-represented in dangerous occupations and represent a majority of on the job deaths. Further, medical doctors provide men with less service, less advice, and spend less time with men than they do with women per medical encounter.</a:t>
            </a:r>
          </a:p>
        </p:txBody>
      </p:sp>
      <p:sp>
        <p:nvSpPr>
          <p:cNvPr id="4" name="Title 1">
            <a:extLst>
              <a:ext uri="{FF2B5EF4-FFF2-40B4-BE49-F238E27FC236}">
                <a16:creationId xmlns:a16="http://schemas.microsoft.com/office/drawing/2014/main" id="{EC718FF9-1326-4666-BF27-9DF4597BF21A}"/>
              </a:ext>
            </a:extLst>
          </p:cNvPr>
          <p:cNvSpPr>
            <a:spLocks noGrp="1"/>
          </p:cNvSpPr>
          <p:nvPr>
            <p:ph type="title"/>
          </p:nvPr>
        </p:nvSpPr>
        <p:spPr>
          <a:xfrm>
            <a:off x="798513" y="275696"/>
            <a:ext cx="9404350" cy="1400175"/>
          </a:xfrm>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1267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D0359D-A3BA-4607-9C16-C163EDB5C370}"/>
              </a:ext>
            </a:extLst>
          </p:cNvPr>
          <p:cNvSpPr>
            <a:spLocks noGrp="1"/>
          </p:cNvSpPr>
          <p:nvPr>
            <p:ph idx="1"/>
          </p:nvPr>
        </p:nvSpPr>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At birth, boys outnumber girls with the ratio of 105 or 106 male to 100 female children. However, after conception, biology favors women. Research has shown that if men and women received similar nutrition, medical attention, and general health care, women would live longer than men. This is because women, on a whole, are much more resistant to diseases and much less prone to debilitating genetic conditions.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However, despite medical and scientific research that shows that when given the same care as males, females tend to have better survival rates than males, the ratio of women to men in developing regions such as South Asia, West Asia, and China can be as low as 0.94, or even lower. This deviation from the natural male to female sex ratio has been described by Indian philosopher and economist Amartya Sen as the "missing women" phenomenon.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According to the World Development Report, the number of missing women is estimated to be about 1.5 million women per year, with a majority of the women missing in India and China</a:t>
            </a:r>
            <a:r>
              <a:rPr lang="sr-Latn-R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47A31A54-2C66-4FAC-A12B-BCF952965314}"/>
              </a:ext>
            </a:extLst>
          </p:cNvPr>
          <p:cNvSpPr>
            <a:spLocks noGrp="1"/>
          </p:cNvSpPr>
          <p:nvPr>
            <p:ph type="title"/>
          </p:nvPr>
        </p:nvSpPr>
        <p:spPr>
          <a:xfrm>
            <a:off x="646113" y="452438"/>
            <a:ext cx="9404350" cy="1400175"/>
          </a:xfrm>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4315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90EBD4-8722-4D73-9238-67072CE94BCE}"/>
              </a:ext>
            </a:extLst>
          </p:cNvPr>
          <p:cNvSpPr>
            <a:spLocks noGrp="1"/>
          </p:cNvSpPr>
          <p:nvPr>
            <p:ph idx="1"/>
          </p:nvPr>
        </p:nvSpPr>
        <p:spPr>
          <a:xfrm>
            <a:off x="645503" y="1151468"/>
            <a:ext cx="10886097" cy="5122332"/>
          </a:xfrm>
        </p:spPr>
        <p:txBody>
          <a:bodyPr>
            <a:normAutofit fontScale="70000" lnSpcReduction="20000"/>
          </a:bodyPr>
          <a:lstStyle/>
          <a:p>
            <a:pPr algn="just"/>
            <a:r>
              <a:rPr lang="en-US" dirty="0">
                <a:latin typeface="Times New Roman" panose="02020603050405020304" pitchFamily="18" charset="0"/>
                <a:cs typeface="Times New Roman" panose="02020603050405020304" pitchFamily="18" charset="0"/>
              </a:rPr>
              <a:t>Women tend to have poorer health outcomes than men</a:t>
            </a:r>
            <a:r>
              <a:rPr lang="sr-Latn-R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for several reasons ranging from sustaining greater risk to diseases to experiencing higher mortality rates. In the Population Studies Center Research Report by Rachel Snow that compares the disability-adjusted life years (DALY) of both male and females, the global DALYs lost to females for sexually transmitted diseases such as gonorrhea and chlamydia are more than ten times greater than those of the males.</a:t>
            </a:r>
            <a:endParaRPr lang="sr-Latn-RS" baseline="30000"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Moreover, the female DALYs to male DALYs ratio for malnutrition-related diseases such as Iron-Deficiency Anemia</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are often close to 1.5, suggesting that poor nutrition impacts women at a much higher level than men. Additionally, in terms of mental illnesses, women are also two to three times more likely than men to be diagnosed with depression. With regards to suicidal rates, up to 80% of those who committed suicide</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or attempted suicide in Iran are women.</a:t>
            </a:r>
          </a:p>
          <a:p>
            <a:pPr algn="just"/>
            <a:r>
              <a:rPr lang="en-US" dirty="0">
                <a:latin typeface="Times New Roman" panose="02020603050405020304" pitchFamily="18" charset="0"/>
                <a:cs typeface="Times New Roman" panose="02020603050405020304" pitchFamily="18" charset="0"/>
              </a:rPr>
              <a:t>In developed countries with more social and legal gender equality, overall health outcomes can disfavor men. For example, in the United States, as of 2001, men's life expectancy is 5 years lower than women's (down from 1 year in 1920), and men die at higher rates from all top 10 causes of death, especially heart disease and stroke.</a:t>
            </a:r>
            <a:endParaRPr lang="sr-Latn-RS" baseline="30000"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Men die from suicide more frequently, though women more frequently have suicidal thoughts and the suicide attempt rate is the same for men and women (see Gender differences in suicide). Men may suffer from undiagnosed depression more frequently, due to gender differences in the expression of emotion.</a:t>
            </a:r>
            <a:endParaRPr lang="sr-Latn-RS" baseline="30000"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American men are more likely to consume alcohol, smoke, engage in risky behaviors, and defer medical care.</a:t>
            </a:r>
          </a:p>
          <a:p>
            <a:pPr algn="just"/>
            <a:r>
              <a:rPr lang="en-US" dirty="0">
                <a:latin typeface="Times New Roman" panose="02020603050405020304" pitchFamily="18" charset="0"/>
                <a:cs typeface="Times New Roman" panose="02020603050405020304" pitchFamily="18" charset="0"/>
              </a:rPr>
              <a:t>Incidence of melanoma has strong gender-related differences which vary by age.</a:t>
            </a:r>
          </a:p>
          <a:p>
            <a:pPr algn="just"/>
            <a:r>
              <a:rPr lang="en-US" dirty="0">
                <a:latin typeface="Times New Roman" panose="02020603050405020304" pitchFamily="18" charset="0"/>
                <a:cs typeface="Times New Roman" panose="02020603050405020304" pitchFamily="18" charset="0"/>
              </a:rPr>
              <a:t>Women outlive men in 176 countries. Data from 38 countries shows women having higher life expediencies than men for all years both at birth and at age 50. Men are more likely to die from 13 of the 15 major causes of death in the U.S. However, women are more likely to suffer from disease than men and miss work due to illness throughout life. This is called the mortality-morbidity paradox, or Health Survival paradox</a:t>
            </a:r>
            <a:r>
              <a:rPr lang="sr-Latn-RS" baseline="300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This is explained by an excess of psychological, rather than physical, distress among women, as well as higher smoking rates among men. Androgens also contribute to the male deficit in longevity.</a:t>
            </a:r>
          </a:p>
          <a:p>
            <a:endParaRPr lang="en-US" dirty="0"/>
          </a:p>
        </p:txBody>
      </p:sp>
      <p:sp>
        <p:nvSpPr>
          <p:cNvPr id="4" name="Title 1">
            <a:extLst>
              <a:ext uri="{FF2B5EF4-FFF2-40B4-BE49-F238E27FC236}">
                <a16:creationId xmlns:a16="http://schemas.microsoft.com/office/drawing/2014/main" id="{A303D5DB-0326-4EEA-9204-9EA1F41FFF30}"/>
              </a:ext>
            </a:extLst>
          </p:cNvPr>
          <p:cNvSpPr>
            <a:spLocks noGrp="1"/>
          </p:cNvSpPr>
          <p:nvPr>
            <p:ph type="title"/>
          </p:nvPr>
        </p:nvSpPr>
        <p:spPr>
          <a:xfrm>
            <a:off x="645503" y="232306"/>
            <a:ext cx="9404350" cy="775228"/>
          </a:xfrm>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p>
        </p:txBody>
      </p:sp>
    </p:spTree>
    <p:extLst>
      <p:ext uri="{BB962C8B-B14F-4D97-AF65-F5344CB8AC3E}">
        <p14:creationId xmlns:p14="http://schemas.microsoft.com/office/powerpoint/2010/main" val="547956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CA4CDD-1C7B-4D54-B30C-C3F84E82C0F1}"/>
              </a:ext>
            </a:extLst>
          </p:cNvPr>
          <p:cNvSpPr>
            <a:spLocks noGrp="1"/>
          </p:cNvSpPr>
          <p:nvPr>
            <p:ph idx="1"/>
          </p:nvPr>
        </p:nvSpPr>
        <p:spPr>
          <a:xfrm>
            <a:off x="1069445" y="1308630"/>
            <a:ext cx="9717088" cy="5096932"/>
          </a:xfrm>
        </p:spPr>
        <p:txBody>
          <a:bodyPr>
            <a:normAutofit fontScale="70000" lnSpcReduction="20000"/>
          </a:bodyPr>
          <a:lstStyle/>
          <a:p>
            <a:pPr algn="just"/>
            <a:r>
              <a:rPr lang="en-US" sz="2200" dirty="0">
                <a:latin typeface="Times New Roman" panose="02020603050405020304" pitchFamily="18" charset="0"/>
                <a:cs typeface="Times New Roman" panose="02020603050405020304" pitchFamily="18" charset="0"/>
              </a:rPr>
              <a:t>Women tend to have poorer access to health care resources than men. In certain regions of Africa</a:t>
            </a:r>
            <a:r>
              <a:rPr lang="sr-Latn-RS" sz="2200" dirty="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 many women often lack access to malaria treatment as well as access to resources that could protect them against Anopheles mosquitoes during pregnancy.</a:t>
            </a:r>
            <a:endParaRPr lang="sr-Latn-RS" sz="2200" baseline="30000" dirty="0">
              <a:latin typeface="Times New Roman" panose="02020603050405020304" pitchFamily="18" charset="0"/>
              <a:cs typeface="Times New Roman" panose="02020603050405020304" pitchFamily="18" charset="0"/>
            </a:endParaRPr>
          </a:p>
          <a:p>
            <a:pPr algn="just"/>
            <a:r>
              <a:rPr lang="en-US" sz="2200" dirty="0">
                <a:latin typeface="Times New Roman" panose="02020603050405020304" pitchFamily="18" charset="0"/>
                <a:cs typeface="Times New Roman" panose="02020603050405020304" pitchFamily="18" charset="0"/>
              </a:rPr>
              <a:t>As a result of this, pregnant women who are residing in areas with low levels of malaria transmission are still placed at two to three times higher risk than men in terms of contracting a severe malaria infection.</a:t>
            </a:r>
            <a:r>
              <a:rPr lang="sr-Latn-RS" sz="2200" baseline="300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These disparities in access to healthcare are often compounded by cultural norms and expectations imposed on women. For example, certain societies forbid women from leaving their homes unaccompanied by a male relative, making it harder for women to receive healthcare services and resources when they need it most.</a:t>
            </a:r>
          </a:p>
          <a:p>
            <a:pPr algn="just"/>
            <a:r>
              <a:rPr lang="en-US" sz="2200" dirty="0">
                <a:latin typeface="Times New Roman" panose="02020603050405020304" pitchFamily="18" charset="0"/>
                <a:cs typeface="Times New Roman" panose="02020603050405020304" pitchFamily="18" charset="0"/>
              </a:rPr>
              <a:t>Gender factors, such as women's status and empowerment (i.e., in education, employment, intimate partner relationships, and reproductive health), are linked with women's capacity to access and use maternal health services, a critical component of maternal health. Still, family planning is typically viewed as the responsibility of women, with programs targeting women and overlooking the role of men—even though men's dominance in decision making, including contraceptive use, has significant implications for family planning and access to reproductive health services.</a:t>
            </a:r>
          </a:p>
          <a:p>
            <a:pPr algn="just"/>
            <a:r>
              <a:rPr lang="en-US" sz="2200" dirty="0">
                <a:latin typeface="Times New Roman" panose="02020603050405020304" pitchFamily="18" charset="0"/>
                <a:cs typeface="Times New Roman" panose="02020603050405020304" pitchFamily="18" charset="0"/>
              </a:rPr>
              <a:t>In order to promote equity in access to reproductive health care, health programs and services should conduct analyses to identify gender inequalities and barriers to health, and determine the programmatic implications. The analyses will help inform decisions about how to design, implement, and scale up health programs that meet the differential needs of women and men.</a:t>
            </a:r>
          </a:p>
          <a:p>
            <a:pPr algn="just"/>
            <a:r>
              <a:rPr lang="en-US" sz="2200" dirty="0">
                <a:latin typeface="Times New Roman" panose="02020603050405020304" pitchFamily="18" charset="0"/>
                <a:cs typeface="Times New Roman" panose="02020603050405020304" pitchFamily="18" charset="0"/>
              </a:rPr>
              <a:t>Access to sexual and reproductive healthcare for men is important. Engaging men in sexual and reproductive health help to decrease their higher risk taking behaviors and increase gender equity. However, a scoping review in the Nordic countries have shown that men are facing difficulties in healthcare related to sexual and reproductive health.</a:t>
            </a:r>
          </a:p>
          <a:p>
            <a:endParaRPr lang="en-US" dirty="0"/>
          </a:p>
        </p:txBody>
      </p:sp>
      <p:sp>
        <p:nvSpPr>
          <p:cNvPr id="4" name="Title 1">
            <a:extLst>
              <a:ext uri="{FF2B5EF4-FFF2-40B4-BE49-F238E27FC236}">
                <a16:creationId xmlns:a16="http://schemas.microsoft.com/office/drawing/2014/main" id="{CA6407B3-46B4-4530-8CFD-CDEDF4489DAE}"/>
              </a:ext>
            </a:extLst>
          </p:cNvPr>
          <p:cNvSpPr>
            <a:spLocks noGrp="1"/>
          </p:cNvSpPr>
          <p:nvPr>
            <p:ph type="title"/>
          </p:nvPr>
        </p:nvSpPr>
        <p:spPr>
          <a:xfrm>
            <a:off x="646113" y="452438"/>
            <a:ext cx="9404350" cy="936095"/>
          </a:xfrm>
        </p:spPr>
        <p:txBody>
          <a:bodyPr/>
          <a:lstStyle/>
          <a:p>
            <a:pPr algn="ctr"/>
            <a:r>
              <a:rPr lang="en-US" sz="2800" dirty="0">
                <a:latin typeface="Times New Roman" panose="02020603050405020304" pitchFamily="18" charset="0"/>
                <a:cs typeface="Times New Roman" panose="02020603050405020304" pitchFamily="18" charset="0"/>
              </a:rPr>
              <a:t>Gender disparities in health</a:t>
            </a:r>
          </a:p>
        </p:txBody>
      </p:sp>
    </p:spTree>
    <p:extLst>
      <p:ext uri="{BB962C8B-B14F-4D97-AF65-F5344CB8AC3E}">
        <p14:creationId xmlns:p14="http://schemas.microsoft.com/office/powerpoint/2010/main" val="2685693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B598F-C623-44B0-BB83-EC36C53F467B}"/>
              </a:ext>
            </a:extLst>
          </p:cNvPr>
          <p:cNvSpPr>
            <a:spLocks noGrp="1"/>
          </p:cNvSpPr>
          <p:nvPr>
            <p:ph type="title"/>
          </p:nvPr>
        </p:nvSpPr>
        <p:spPr/>
        <p:txBody>
          <a:bodyPr/>
          <a:lstStyle/>
          <a:p>
            <a:pPr algn="ctr"/>
            <a:r>
              <a:rPr lang="en-US" sz="2400" b="1" dirty="0">
                <a:latin typeface="Times New Roman" panose="02020603050405020304" pitchFamily="18" charset="0"/>
                <a:cs typeface="Times New Roman" panose="02020603050405020304" pitchFamily="18" charset="0"/>
              </a:rPr>
              <a:t>Racial health disparities</a:t>
            </a:r>
            <a:br>
              <a:rPr lang="en-US" sz="2400" b="1"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3255E0F-AF5C-4105-87FD-E62396D86D93}"/>
              </a:ext>
            </a:extLst>
          </p:cNvPr>
          <p:cNvSpPr>
            <a:spLocks noGrp="1"/>
          </p:cNvSpPr>
          <p:nvPr>
            <p:ph idx="1"/>
          </p:nvPr>
        </p:nvSpPr>
        <p:spPr>
          <a:xfrm>
            <a:off x="1255712" y="1646518"/>
            <a:ext cx="8946541" cy="4195481"/>
          </a:xfrm>
        </p:spPr>
        <p:txBody>
          <a:bodyPr>
            <a:normAutofit fontScale="77500" lnSpcReduction="20000"/>
          </a:bodyPr>
          <a:lstStyle/>
          <a:p>
            <a:pPr algn="just"/>
            <a:r>
              <a:rPr lang="en-US" b="1" dirty="0">
                <a:latin typeface="Times New Roman" panose="02020603050405020304" pitchFamily="18" charset="0"/>
                <a:cs typeface="Times New Roman" panose="02020603050405020304" pitchFamily="18" charset="0"/>
              </a:rPr>
              <a:t>Race and health</a:t>
            </a:r>
            <a:r>
              <a:rPr lang="en-US" dirty="0">
                <a:latin typeface="Times New Roman" panose="02020603050405020304" pitchFamily="18" charset="0"/>
                <a:cs typeface="Times New Roman" panose="02020603050405020304" pitchFamily="18" charset="0"/>
              </a:rPr>
              <a:t> refers to how being identified with a specific race influences health. Race is a complex concept that has changed across chronological eras and depends on both self-identification and social recognition</a:t>
            </a:r>
            <a:r>
              <a:rPr lang="sr-Latn-RS"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In the study of race and health, scientists organize people in racial categories depending on different factors such as: phenotype, ancestry, social identity, genetic makeup and lived experience. "Race" and ethnicity often remain undifferentiated in health research. </a:t>
            </a:r>
          </a:p>
          <a:p>
            <a:pPr algn="just"/>
            <a:r>
              <a:rPr lang="en-US" dirty="0">
                <a:latin typeface="Times New Roman" panose="02020603050405020304" pitchFamily="18" charset="0"/>
                <a:cs typeface="Times New Roman" panose="02020603050405020304" pitchFamily="18" charset="0"/>
              </a:rPr>
              <a:t>Differences in health status, health outcomes, life expectancy, and many other indicators of health in different racial and ethnic groups are well documented. Epidemiological data indicate that racial groups are unequally affected by diseases, in terms or morbidity and mortality. Some individuals in certain racial groups receive less care, have less access to resources, and live shorter lives in general. Overall, racial health disparities appear to be rooted in social disadvantages associated with race such as implicit stereotyping and average differences in socioeconomic status.</a:t>
            </a:r>
          </a:p>
          <a:p>
            <a:pPr algn="just"/>
            <a:r>
              <a:rPr lang="en-US" dirty="0">
                <a:latin typeface="Times New Roman" panose="02020603050405020304" pitchFamily="18" charset="0"/>
                <a:cs typeface="Times New Roman" panose="02020603050405020304" pitchFamily="18" charset="0"/>
              </a:rPr>
              <a:t>Health disparities are defined as "preventable differences in the burden of disease, injury, violence, or opportunities to achieve optimal health that are experienced by socially disadvantaged populations".</a:t>
            </a:r>
          </a:p>
          <a:p>
            <a:pPr algn="just"/>
            <a:r>
              <a:rPr lang="en-US" dirty="0">
                <a:latin typeface="Times New Roman" panose="02020603050405020304" pitchFamily="18" charset="0"/>
                <a:cs typeface="Times New Roman" panose="02020603050405020304" pitchFamily="18" charset="0"/>
              </a:rPr>
              <a:t>The relationship between race and health has been studied from multidisciplinary perspectives, with increasing focus on how racism influences health disparities, and how environmental and physiological factors respond to one another and to genetics.</a:t>
            </a:r>
          </a:p>
          <a:p>
            <a:pPr marL="0" indent="0" algn="just">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9822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15D2DF-F055-4ED7-B924-4796EF7AD936}"/>
              </a:ext>
            </a:extLst>
          </p:cNvPr>
          <p:cNvSpPr>
            <a:spLocks noGrp="1"/>
          </p:cNvSpPr>
          <p:nvPr>
            <p:ph idx="1"/>
          </p:nvPr>
        </p:nvSpPr>
        <p:spPr>
          <a:xfrm>
            <a:off x="1120245" y="1248584"/>
            <a:ext cx="8946541" cy="4195481"/>
          </a:xfrm>
        </p:spPr>
        <p:txBody>
          <a:bodyPr/>
          <a:lstStyle/>
          <a:p>
            <a:pPr algn="just"/>
            <a:r>
              <a:rPr lang="en-US" dirty="0">
                <a:latin typeface="Times New Roman" panose="02020603050405020304" pitchFamily="18" charset="0"/>
                <a:cs typeface="Times New Roman" panose="02020603050405020304" pitchFamily="18" charset="0"/>
              </a:rPr>
              <a:t>Inequality is defined as the differences in social class, education and/or household income across groups of children, young people and families.</a:t>
            </a:r>
          </a:p>
          <a:p>
            <a:pPr algn="just"/>
            <a:r>
              <a:rPr lang="en-US" dirty="0">
                <a:latin typeface="Times New Roman" panose="02020603050405020304" pitchFamily="18" charset="0"/>
                <a:cs typeface="Times New Roman" panose="02020603050405020304" pitchFamily="18" charset="0"/>
              </a:rPr>
              <a:t>Some of key factors behind the increase in within-country income inequality noted in the literature include technological progress, globalization, commodity price cycles, and domestic economic policies such as redistributive fiscal policies, labor and product market policies.</a:t>
            </a:r>
          </a:p>
          <a:p>
            <a:pPr algn="just"/>
            <a:r>
              <a:rPr lang="en-US" dirty="0">
                <a:latin typeface="Times New Roman" panose="02020603050405020304" pitchFamily="18" charset="0"/>
                <a:cs typeface="Times New Roman" panose="02020603050405020304" pitchFamily="18" charset="0"/>
              </a:rPr>
              <a:t>The income gap, gender inequality, social class, and health care are examples of economic inequality.</a:t>
            </a:r>
          </a:p>
        </p:txBody>
      </p:sp>
    </p:spTree>
    <p:extLst>
      <p:ext uri="{BB962C8B-B14F-4D97-AF65-F5344CB8AC3E}">
        <p14:creationId xmlns:p14="http://schemas.microsoft.com/office/powerpoint/2010/main" val="3977942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DF1D4-2E59-46A3-8956-98EB8FFE4D1E}"/>
              </a:ext>
            </a:extLst>
          </p:cNvPr>
          <p:cNvSpPr>
            <a:spLocks noGrp="1"/>
          </p:cNvSpPr>
          <p:nvPr>
            <p:ph type="title"/>
          </p:nvPr>
        </p:nvSpPr>
        <p:spPr/>
        <p:txBody>
          <a:bodyPr/>
          <a:lstStyle/>
          <a:p>
            <a:pPr algn="ctr"/>
            <a:br>
              <a:rPr lang="en-US" sz="2800" b="1"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Racial health disparities</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2EC78DE-8802-4F73-B2FF-B70C91DA9CB2}"/>
              </a:ext>
            </a:extLst>
          </p:cNvPr>
          <p:cNvSpPr>
            <a:spLocks noGrp="1"/>
          </p:cNvSpPr>
          <p:nvPr>
            <p:ph idx="1"/>
          </p:nvPr>
        </p:nvSpPr>
        <p:spPr>
          <a:xfrm>
            <a:off x="746730" y="1951318"/>
            <a:ext cx="10505470" cy="4195481"/>
          </a:xfrm>
        </p:spPr>
        <p:txBody>
          <a:bodyPr>
            <a:normAutofit fontScale="77500" lnSpcReduction="20000"/>
          </a:bodyPr>
          <a:lstStyle/>
          <a:p>
            <a:pPr algn="just"/>
            <a:r>
              <a:rPr lang="en-US" sz="2300" dirty="0">
                <a:latin typeface="Times New Roman" panose="02020603050405020304" pitchFamily="18" charset="0"/>
                <a:cs typeface="Times New Roman" panose="02020603050405020304" pitchFamily="18" charset="0"/>
              </a:rPr>
              <a:t>Studies have shown that individuals that are racially and ethnically stigmatized, not just in the U.S., but globally as well, experience health issues such as mental and physical illness, and in some cases even death, in higher rates than the average individual. There has been some controversy around "race" being a determinant of disease and health issues, since there are unmeasured forms of background history that are potential factors in this research. Geographical origins and the types of environments individual races were exposed to are huge contributes to the health of a certain race, especially when the environment that they are in now is not the same as the one their race originates from geographically. </a:t>
            </a:r>
          </a:p>
          <a:p>
            <a:pPr algn="just"/>
            <a:r>
              <a:rPr lang="en-US" sz="2300" dirty="0">
                <a:latin typeface="Times New Roman" panose="02020603050405020304" pitchFamily="18" charset="0"/>
                <a:cs typeface="Times New Roman" panose="02020603050405020304" pitchFamily="18" charset="0"/>
              </a:rPr>
              <a:t>Along with these factors, physical, psychological, social, and chemical environments are all included and accounted for. Including exposure over the course of one's life and through generations, and biological adaptation to these environmental exposures, including gene expression. An example of this is a study of hypertension between black people and whites. West Africans and people of West African descent levels of hypertension increased when they moved from Africa to the United States. Their levels of hypertension were twice as high as the levels of black people that were in Africa. While whites in the United States even had higher rates of hypertension than Black people in Africa, the black people in the United States rates of hypertension were higher than some predominately white populations in Europe. Again, this proves that when a race is taken out of their original geographic environment, they are more prone to disease and illness, because their genetic make-up was made for a specific type of environment. </a:t>
            </a:r>
          </a:p>
          <a:p>
            <a:endParaRPr lang="en-US" dirty="0"/>
          </a:p>
        </p:txBody>
      </p:sp>
    </p:spTree>
    <p:extLst>
      <p:ext uri="{BB962C8B-B14F-4D97-AF65-F5344CB8AC3E}">
        <p14:creationId xmlns:p14="http://schemas.microsoft.com/office/powerpoint/2010/main" val="2395932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D4F89-EDFD-4121-BCAD-A0800F2B8D06}"/>
              </a:ext>
            </a:extLst>
          </p:cNvPr>
          <p:cNvSpPr>
            <a:spLocks noGrp="1"/>
          </p:cNvSpPr>
          <p:nvPr>
            <p:ph type="title"/>
          </p:nvPr>
        </p:nvSpPr>
        <p:spPr/>
        <p:txBody>
          <a:bodyPr/>
          <a:lstStyle/>
          <a:p>
            <a:pPr algn="ctr"/>
            <a:r>
              <a:rPr lang="en-US" sz="2800" dirty="0">
                <a:latin typeface="Times New Roman" panose="02020603050405020304" pitchFamily="18" charset="0"/>
                <a:cs typeface="Times New Roman" panose="02020603050405020304" pitchFamily="18" charset="0"/>
              </a:rPr>
              <a:t>Education</a:t>
            </a:r>
            <a:r>
              <a:rPr lang="sr-Latn-RS" sz="2800" dirty="0">
                <a:latin typeface="Times New Roman" panose="02020603050405020304" pitchFamily="18" charset="0"/>
                <a:cs typeface="Times New Roman" panose="02020603050405020304" pitchFamily="18" charset="0"/>
              </a:rPr>
              <a:t> and</a:t>
            </a:r>
            <a:r>
              <a:rPr lang="en-US" sz="2800" dirty="0">
                <a:latin typeface="Times New Roman" panose="02020603050405020304" pitchFamily="18" charset="0"/>
                <a:cs typeface="Times New Roman" panose="02020603050405020304" pitchFamily="18" charset="0"/>
              </a:rPr>
              <a:t> socioeconomic status </a:t>
            </a:r>
          </a:p>
        </p:txBody>
      </p:sp>
      <p:sp>
        <p:nvSpPr>
          <p:cNvPr id="3" name="Content Placeholder 2">
            <a:extLst>
              <a:ext uri="{FF2B5EF4-FFF2-40B4-BE49-F238E27FC236}">
                <a16:creationId xmlns:a16="http://schemas.microsoft.com/office/drawing/2014/main" id="{18F417E0-47FE-4C1F-B580-C1CCE9F4351F}"/>
              </a:ext>
            </a:extLst>
          </p:cNvPr>
          <p:cNvSpPr>
            <a:spLocks noGrp="1"/>
          </p:cNvSpPr>
          <p:nvPr>
            <p:ph idx="1"/>
          </p:nvPr>
        </p:nvSpPr>
        <p:spPr>
          <a:xfrm>
            <a:off x="1103312" y="1634068"/>
            <a:ext cx="9852555" cy="4614332"/>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Education level is a great predictor of socioeconomic status. Because the relationship between socioeconomic status and the prevalence of disease has already been well established, education is indirectly responsible for an increased prevalence of disease among the impoverished.</a:t>
            </a:r>
          </a:p>
          <a:p>
            <a:pPr algn="just"/>
            <a:r>
              <a:rPr lang="en-US" dirty="0">
                <a:latin typeface="Times New Roman" panose="02020603050405020304" pitchFamily="18" charset="0"/>
                <a:cs typeface="Times New Roman" panose="02020603050405020304" pitchFamily="18" charset="0"/>
              </a:rPr>
              <a:t>More directly, educational attainment is a great predictor of how likely an individual is to engage in risky, possibly disease causing, behaviors.</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he general risk factors associated with these diseases include obesity and poor diet, tobacco and alcohol use, physical inactivity, and access to medical care and health information. Although it may seem that many of these risk factors arise solely from individual health choices, such a view neglects the structural patterns in the choices that individuals make. Consequently, a person's likelihood of developing heart disease, cancer, or diabetes is in part correlated with social factors. Among all racial groups, individuals who are impoverished or low income, have lower levels of educational attainment, and/or live in lower-income neighborhoods are all more likely to develop chronic diseases, such as heart disease, cancer, and diabetes.</a:t>
            </a:r>
          </a:p>
        </p:txBody>
      </p:sp>
    </p:spTree>
    <p:extLst>
      <p:ext uri="{BB962C8B-B14F-4D97-AF65-F5344CB8AC3E}">
        <p14:creationId xmlns:p14="http://schemas.microsoft.com/office/powerpoint/2010/main" val="486713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8913C-E678-402D-94A7-5AD8FBCAE46F}"/>
              </a:ext>
            </a:extLst>
          </p:cNvPr>
          <p:cNvSpPr>
            <a:spLocks noGrp="1"/>
          </p:cNvSpPr>
          <p:nvPr>
            <p:ph type="title"/>
          </p:nvPr>
        </p:nvSpPr>
        <p:spPr/>
        <p:txBody>
          <a:bodyPr/>
          <a:lstStyle/>
          <a:p>
            <a:pPr algn="ctr"/>
            <a:r>
              <a:rPr lang="en-US" sz="2800" dirty="0">
                <a:latin typeface="Times New Roman" panose="02020603050405020304" pitchFamily="18" charset="0"/>
                <a:cs typeface="Times New Roman" panose="02020603050405020304" pitchFamily="18" charset="0"/>
              </a:rPr>
              <a:t>Environment</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05AF3DB-B734-4C54-8C23-C9813EFB8B1E}"/>
              </a:ext>
            </a:extLst>
          </p:cNvPr>
          <p:cNvSpPr>
            <a:spLocks noGrp="1"/>
          </p:cNvSpPr>
          <p:nvPr>
            <p:ph idx="1"/>
          </p:nvPr>
        </p:nvSpPr>
        <p:spPr>
          <a:xfrm>
            <a:off x="1103312" y="1464734"/>
            <a:ext cx="9404723" cy="4783666"/>
          </a:xfrm>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The </a:t>
            </a:r>
            <a:r>
              <a:rPr lang="en-US" dirty="0" err="1">
                <a:latin typeface="Times New Roman" panose="02020603050405020304" pitchFamily="18" charset="0"/>
                <a:cs typeface="Times New Roman" panose="02020603050405020304" pitchFamily="18" charset="0"/>
              </a:rPr>
              <a:t>neighbourhood</a:t>
            </a:r>
            <a:r>
              <a:rPr lang="en-US" dirty="0">
                <a:latin typeface="Times New Roman" panose="02020603050405020304" pitchFamily="18" charset="0"/>
                <a:cs typeface="Times New Roman" panose="02020603050405020304" pitchFamily="18" charset="0"/>
              </a:rPr>
              <a:t> and areas people live in, as well as their occupation, make up the environment in which they exist. People living in poverty stricken neighborhoods are at a greater risk for heart disease, possibly because the supermarkets in their area do not sell healthy foods and there is increased availability of stores selling alcohol and tobacco than in more affluent parts of town.</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People living in rural areas are also more susceptible to heart disease, as well. An agriculturally based diet rich in fat and cholesterol, combined with an isolated environment in which there is limited access to health care and ways to distribute information probably creates a pattern in which people living in rural environments have higher levels of heart disease.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Occupational cancer is one way in which the environment one works in can increase their rate of disease. Employees exposed to smoke, asbestos, diesel fumes, paint, and chemicals in factories can develop cancer from their workplace</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All of these jobs tend to be low-paying and typically held by low income individuals. The decreased amount of healthy food in stores located in low-income areas also contributes to the increased rates of diabetes for persons living in those neighborhoods.</a:t>
            </a:r>
          </a:p>
        </p:txBody>
      </p:sp>
    </p:spTree>
    <p:extLst>
      <p:ext uri="{BB962C8B-B14F-4D97-AF65-F5344CB8AC3E}">
        <p14:creationId xmlns:p14="http://schemas.microsoft.com/office/powerpoint/2010/main" val="3366675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E6B355-17BA-4CBF-9D9B-9F0B6B5EB2FF}"/>
              </a:ext>
            </a:extLst>
          </p:cNvPr>
          <p:cNvSpPr>
            <a:spLocks noGrp="1"/>
          </p:cNvSpPr>
          <p:nvPr>
            <p:ph idx="1"/>
          </p:nvPr>
        </p:nvSpPr>
        <p:spPr>
          <a:xfrm>
            <a:off x="1154112" y="1544918"/>
            <a:ext cx="8946541" cy="4195481"/>
          </a:xfrm>
        </p:spPr>
        <p:txBody>
          <a:bodyPr/>
          <a:lstStyle/>
          <a:p>
            <a:pPr algn="just"/>
            <a:r>
              <a:rPr lang="en-US" dirty="0">
                <a:latin typeface="Times New Roman" panose="02020603050405020304" pitchFamily="18" charset="0"/>
                <a:cs typeface="Times New Roman" panose="02020603050405020304" pitchFamily="18" charset="0"/>
              </a:rPr>
              <a:t>Global Health Inequalities</a:t>
            </a:r>
            <a:r>
              <a:rPr lang="sr-Latn-RS" dirty="0">
                <a:latin typeface="Times New Roman" panose="02020603050405020304" pitchFamily="18" charset="0"/>
                <a:cs typeface="Times New Roman" panose="02020603050405020304" pitchFamily="18" charset="0"/>
              </a:rPr>
              <a:t>: h</a:t>
            </a:r>
            <a:r>
              <a:rPr lang="en-US" dirty="0" err="1">
                <a:latin typeface="Times New Roman" panose="02020603050405020304" pitchFamily="18" charset="0"/>
                <a:cs typeface="Times New Roman" panose="02020603050405020304" pitchFamily="18" charset="0"/>
              </a:rPr>
              <a:t>ealth</a:t>
            </a:r>
            <a:r>
              <a:rPr lang="en-US" dirty="0">
                <a:latin typeface="Times New Roman" panose="02020603050405020304" pitchFamily="18" charset="0"/>
                <a:cs typeface="Times New Roman" panose="02020603050405020304" pitchFamily="18" charset="0"/>
              </a:rPr>
              <a:t> inequalities refers to the differences in health status or in the distribution of health resources between different population groups. This includes differences between population groups within a country but also differences between countries.</a:t>
            </a:r>
            <a:endParaRPr lang="sr-Latn-RS" dirty="0">
              <a:latin typeface="Times New Roman" panose="02020603050405020304" pitchFamily="18" charset="0"/>
              <a:cs typeface="Times New Roman" panose="02020603050405020304" pitchFamily="18" charset="0"/>
            </a:endParaRPr>
          </a:p>
          <a:p>
            <a:pPr algn="just"/>
            <a:r>
              <a:rPr lang="sr-Latn-RS" dirty="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3 examples of global inequality</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For example, areas of global inequality in society today would be gender, wealth and employment, health and education. How we explain this unequal distribution of resources will affect what we consider the cause.</a:t>
            </a:r>
            <a:endParaRPr lang="sr-Latn-R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73716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8BC873-658D-43C2-9574-5713964082CB}"/>
              </a:ext>
            </a:extLst>
          </p:cNvPr>
          <p:cNvSpPr>
            <a:spLocks noGrp="1"/>
          </p:cNvSpPr>
          <p:nvPr>
            <p:ph idx="1"/>
          </p:nvPr>
        </p:nvSpPr>
        <p:spPr>
          <a:xfrm>
            <a:off x="1154112" y="1519518"/>
            <a:ext cx="8946541" cy="4195481"/>
          </a:xfrm>
        </p:spPr>
        <p:txBody>
          <a:bodyPr/>
          <a:lstStyle/>
          <a:p>
            <a:pPr algn="just"/>
            <a:r>
              <a:rPr lang="en-US" dirty="0">
                <a:latin typeface="Times New Roman" panose="02020603050405020304" pitchFamily="18" charset="0"/>
                <a:cs typeface="Times New Roman" panose="02020603050405020304" pitchFamily="18" charset="0"/>
              </a:rPr>
              <a:t>From a broad point of view, an individual’s health is considered not only an absence of disease, but also a fundamental human right (WHO 1986). </a:t>
            </a:r>
          </a:p>
          <a:p>
            <a:pPr algn="just"/>
            <a:r>
              <a:rPr lang="en-US" dirty="0">
                <a:latin typeface="Times New Roman" panose="02020603050405020304" pitchFamily="18" charset="0"/>
                <a:cs typeface="Times New Roman" panose="02020603050405020304" pitchFamily="18" charset="0"/>
              </a:rPr>
              <a:t>A comprehensive approach to health highlights its close relationship with social and economic conditions, the physical environment and individual lifestyles.</a:t>
            </a:r>
          </a:p>
          <a:p>
            <a:pPr algn="just"/>
            <a:r>
              <a:rPr lang="en-US" dirty="0">
                <a:latin typeface="Times New Roman" panose="02020603050405020304" pitchFamily="18" charset="0"/>
                <a:cs typeface="Times New Roman" panose="02020603050405020304" pitchFamily="18" charset="0"/>
              </a:rPr>
              <a:t>According to the Commission on Social Determinants of Health, we can consider health inequalities to be the result of the cumulative impact of decades of exposure to health risks of those who live in socioeconomically less advantaged circumstances (WHO 2008).</a:t>
            </a:r>
          </a:p>
        </p:txBody>
      </p:sp>
    </p:spTree>
    <p:extLst>
      <p:ext uri="{BB962C8B-B14F-4D97-AF65-F5344CB8AC3E}">
        <p14:creationId xmlns:p14="http://schemas.microsoft.com/office/powerpoint/2010/main" val="3686134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4293" y="1244600"/>
            <a:ext cx="9275840" cy="4572001"/>
          </a:xfrm>
        </p:spPr>
        <p:txBody>
          <a:bodyPr>
            <a:normAutofit/>
          </a:bodyPr>
          <a:lstStyle/>
          <a:p>
            <a:pPr algn="just"/>
            <a:r>
              <a:rPr lang="en-US" dirty="0">
                <a:latin typeface="Times New Roman" panose="02020603050405020304" pitchFamily="18" charset="0"/>
                <a:cs typeface="Times New Roman" panose="02020603050405020304" pitchFamily="18" charset="0"/>
              </a:rPr>
              <a:t>Socioeconomic differences in health have been described since the 16th and 17th centuries, but only recently has reducing them been central to public health policy in many Western countries. </a:t>
            </a:r>
            <a:endParaRPr lang="sr-Cyrl-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Over the past three decades, epidemiological studies have confirmed the existence of socioeconomic inequalities in a range of health outcomes, including premature mortality, cardiovascular disease, obesity, diabetes, self reported ill health, and smoking related cancers, and have explored potential mechanisms linking lower socioeconomic position to poorer health. The Whitehall cohort studies have made important contributions to this literature.</a:t>
            </a:r>
          </a:p>
          <a:p>
            <a:pPr algn="just"/>
            <a:r>
              <a:rPr lang="en-US" dirty="0">
                <a:latin typeface="Times New Roman" panose="02020603050405020304" pitchFamily="18" charset="0"/>
                <a:cs typeface="Times New Roman" panose="02020603050405020304" pitchFamily="18" charset="0"/>
              </a:rPr>
              <a:t>Several studies, including a publication from Whitehall II, have found that poorer socioeconomic position is associated with worse morbidity, mortality, and self reported health in older people. </a:t>
            </a:r>
          </a:p>
        </p:txBody>
      </p:sp>
    </p:spTree>
    <p:extLst>
      <p:ext uri="{BB962C8B-B14F-4D97-AF65-F5344CB8AC3E}">
        <p14:creationId xmlns:p14="http://schemas.microsoft.com/office/powerpoint/2010/main" val="32214205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89D4A7-BE44-425D-97E9-9DFAE7787FA6}"/>
              </a:ext>
            </a:extLst>
          </p:cNvPr>
          <p:cNvSpPr>
            <a:spLocks noGrp="1"/>
          </p:cNvSpPr>
          <p:nvPr>
            <p:ph idx="1"/>
          </p:nvPr>
        </p:nvSpPr>
        <p:spPr>
          <a:xfrm>
            <a:off x="1196445" y="990600"/>
            <a:ext cx="9598555" cy="5232400"/>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Health related inequality is a systematic difference in health across an individuals or according to socially relevant groupings such as between more and less advantaged groups. Globally, it becomes one of the key challenges for public health. In late 2015, Sustainable Development Goal (SDG) were launched to address universal health coverage that aimed to ensure healthy lives and promoting well-being for all at all ages. However, socioeconomic inequalities in health and health-related outcomes are particularly common in low and middle income countries like Sub-Saharan African countries where the poor are disproportionately affected.</a:t>
            </a:r>
          </a:p>
          <a:p>
            <a:pPr algn="just"/>
            <a:r>
              <a:rPr lang="en-US" dirty="0">
                <a:latin typeface="Times New Roman" panose="02020603050405020304" pitchFamily="18" charset="0"/>
                <a:cs typeface="Times New Roman" panose="02020603050405020304" pitchFamily="18" charset="0"/>
              </a:rPr>
              <a:t>This inequality becomes much prominent in accessing health care which is defined based on availability, affordability, accessibility, and acceptability of health services. Accessibility of health care is an essential for promoting healthy life and preventing diseases, disabilities and premature deaths, and enhancing health equity for all. Besides, health status and equitable distribution health services are the key indicators of the country’s socio-economic status and community. As a result, addressing health inequality has become a top priority for international organizations. Despite the Sustainable Development Goals (i.e., Goal 10) set by the United Nations aims to reduce inequality within and among countries, health problems are still a major concern and primary agendas for low and middle-income countries</a:t>
            </a:r>
            <a:r>
              <a:rPr lang="sr-Cyrl-R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27976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9F39A0-2142-46F0-95FE-255B213847FC}"/>
              </a:ext>
            </a:extLst>
          </p:cNvPr>
          <p:cNvSpPr>
            <a:spLocks noGrp="1"/>
          </p:cNvSpPr>
          <p:nvPr>
            <p:ph idx="1"/>
          </p:nvPr>
        </p:nvSpPr>
        <p:spPr>
          <a:xfrm>
            <a:off x="1060979" y="1257051"/>
            <a:ext cx="9361488" cy="4906682"/>
          </a:xfrm>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Although reducing inequality is the current central objective of health policy in many countries, progress has been inadequate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Socioeconomic inequalities in health have been studied extensively in past decades. In all high-income countries with available data, mortality and morbidity rates are higher among those in less advantaged socioeconomic positions, and as a result differences in health expectancy between socioeconomic groups typically amount to 10 years or more. </a:t>
            </a:r>
            <a:endParaRPr lang="sr-Cyrl-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Good progress has been made in unravelling the determinants of health inequalities, and a number of specific determinants (particularly material, psychosocial, and lifestyle factors) have been identified which probably contribute to explaining health inequalities in many high-income countries.</a:t>
            </a:r>
            <a:endParaRPr lang="sr-Cyrl-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Although further research is necessary, our understanding of what causes health inequalities has progressed to a stage when rational approaches to reduce health inequalities are becoming feasible. Although different countries are in widely different phases of awareness of, and willingness to take action on, health inequalities, several European countries have </a:t>
            </a:r>
            <a:r>
              <a:rPr lang="en-US" dirty="0" err="1">
                <a:latin typeface="Times New Roman" panose="02020603050405020304" pitchFamily="18" charset="0"/>
                <a:cs typeface="Times New Roman" panose="02020603050405020304" pitchFamily="18" charset="0"/>
              </a:rPr>
              <a:t>endeavoured</a:t>
            </a:r>
            <a:r>
              <a:rPr lang="en-US" dirty="0">
                <a:latin typeface="Times New Roman" panose="02020603050405020304" pitchFamily="18" charset="0"/>
                <a:cs typeface="Times New Roman" panose="02020603050405020304" pitchFamily="18" charset="0"/>
              </a:rPr>
              <a:t> to develop comprehensive policy </a:t>
            </a:r>
            <a:r>
              <a:rPr lang="en-US" dirty="0" err="1">
                <a:latin typeface="Times New Roman" panose="02020603050405020304" pitchFamily="18" charset="0"/>
                <a:cs typeface="Times New Roman" panose="02020603050405020304" pitchFamily="18" charset="0"/>
              </a:rPr>
              <a:t>programmes</a:t>
            </a:r>
            <a:r>
              <a:rPr lang="en-US" dirty="0">
                <a:latin typeface="Times New Roman" panose="02020603050405020304" pitchFamily="18" charset="0"/>
                <a:cs typeface="Times New Roman" panose="02020603050405020304" pitchFamily="18" charset="0"/>
              </a:rPr>
              <a:t> to tackle health inequalities.</a:t>
            </a:r>
          </a:p>
        </p:txBody>
      </p:sp>
    </p:spTree>
    <p:extLst>
      <p:ext uri="{BB962C8B-B14F-4D97-AF65-F5344CB8AC3E}">
        <p14:creationId xmlns:p14="http://schemas.microsoft.com/office/powerpoint/2010/main" val="725990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789336-629A-492B-B8BB-9F72B8F87ADA}"/>
              </a:ext>
            </a:extLst>
          </p:cNvPr>
          <p:cNvSpPr>
            <a:spLocks noGrp="1"/>
          </p:cNvSpPr>
          <p:nvPr>
            <p:ph idx="1"/>
          </p:nvPr>
        </p:nvSpPr>
        <p:spPr>
          <a:xfrm>
            <a:off x="1103312" y="1331259"/>
            <a:ext cx="9336088" cy="4519208"/>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If we focus on all the socioeconomic variables, the relationship between income (understood as a measure of socioeconomic status) and health is probably the most complicated. The correlation coefficient, obtained from the crudest associations, can range from highly positive to slightly negative, depending on the context and the aggregation level. </a:t>
            </a:r>
          </a:p>
          <a:p>
            <a:pPr algn="just"/>
            <a:r>
              <a:rPr lang="en-US" dirty="0">
                <a:latin typeface="Times New Roman" panose="02020603050405020304" pitchFamily="18" charset="0"/>
                <a:cs typeface="Times New Roman" panose="02020603050405020304" pitchFamily="18" charset="0"/>
              </a:rPr>
              <a:t>Even when the positive correlation is strong and stable, causal interpretations may include income influencing health, health influencing income and/or “third variables” affecting both indicators in the same direction and at the same time. </a:t>
            </a:r>
          </a:p>
          <a:p>
            <a:pPr algn="just"/>
            <a:r>
              <a:rPr lang="en-US" dirty="0">
                <a:latin typeface="Times New Roman" panose="02020603050405020304" pitchFamily="18" charset="0"/>
                <a:cs typeface="Times New Roman" panose="02020603050405020304" pitchFamily="18" charset="0"/>
              </a:rPr>
              <a:t>For this reason, the gross domestic product (GDP) is related to some health outcomes indicators. However, there are exceptions. For example, some Southern countries in the European Union that are relatively poor have a life expectancy indicator greater than that of the rich countries of Northern Europe. Also, we can observe that the USA, one of the world’s richest countries in terms of GDP per capita, has infant mortality rates similar to those of poorer countries.</a:t>
            </a:r>
          </a:p>
        </p:txBody>
      </p:sp>
    </p:spTree>
    <p:extLst>
      <p:ext uri="{BB962C8B-B14F-4D97-AF65-F5344CB8AC3E}">
        <p14:creationId xmlns:p14="http://schemas.microsoft.com/office/powerpoint/2010/main" val="945166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7953A8-E400-4F65-B0E0-90A3F795B1F8}"/>
              </a:ext>
            </a:extLst>
          </p:cNvPr>
          <p:cNvSpPr>
            <a:spLocks noGrp="1"/>
          </p:cNvSpPr>
          <p:nvPr>
            <p:ph idx="1"/>
          </p:nvPr>
        </p:nvSpPr>
        <p:spPr>
          <a:xfrm>
            <a:off x="1103312" y="812800"/>
            <a:ext cx="9547755" cy="5435599"/>
          </a:xfrm>
        </p:spPr>
        <p:txBody>
          <a:bodyPr>
            <a:normAutofit fontScale="92500" lnSpcReduction="20000"/>
          </a:bodyPr>
          <a:lstStyle/>
          <a:p>
            <a:pPr algn="just"/>
            <a:r>
              <a:rPr lang="en-US" dirty="0">
                <a:latin typeface="Times New Roman" panose="02020603050405020304" pitchFamily="18" charset="0"/>
                <a:cs typeface="Times New Roman" panose="02020603050405020304" pitchFamily="18" charset="0"/>
              </a:rPr>
              <a:t>The economically disadvantaged population tends to rely more on public healthcare institutions, whereas those with higher socioeconomic status are inclined to seek services from private facilities. Income-related determinants significantly contribute to the greater utilization of public sector services among the poor, while the wealthier individuals are more likely to utilize private sector services. Consequently, poor health often serves as a visible manifestation of social disparities. </a:t>
            </a:r>
          </a:p>
          <a:p>
            <a:pPr algn="just"/>
            <a:r>
              <a:rPr lang="en-US" dirty="0">
                <a:latin typeface="Times New Roman" panose="02020603050405020304" pitchFamily="18" charset="0"/>
                <a:cs typeface="Times New Roman" panose="02020603050405020304" pitchFamily="18" charset="0"/>
              </a:rPr>
              <a:t>Discrepancies in the provision of  health care indicate inequitable access, resulting in certain groups being at a disadvantage regarding their health. Consequently, addressing these disparities entails ensuring that socially disadvantaged groups have equal opportunities to attain and maintain health. The pursuit of fairness in health care entails endeavors to eliminate inequalities in the provision of health services. This includes equal access to available care based on individual needs, equitable utilization of services based on needs, and the provision of equal quality of care for all individuals. </a:t>
            </a:r>
          </a:p>
          <a:p>
            <a:pPr algn="just"/>
            <a:r>
              <a:rPr lang="en-US" dirty="0">
                <a:latin typeface="Times New Roman" panose="02020603050405020304" pitchFamily="18" charset="0"/>
                <a:cs typeface="Times New Roman" panose="02020603050405020304" pitchFamily="18" charset="0"/>
              </a:rPr>
              <a:t>Despite the long-standing recognition of the imperative to address disparities in health , there remains insufficient public attention given to the crucial role of access to high-quality health care for low-income individuals, the uninsured, ethnic minorities, immigrants, and rural populations. It is necessary to delve more extensively into disparities across all aspects of health care, including resource allocation for health protection, utilization of health services, quality of health care services,  health care workforce, and financing of health care, particularly in terms of the financial burden placed on individuals and households </a:t>
            </a:r>
          </a:p>
        </p:txBody>
      </p:sp>
    </p:spTree>
    <p:extLst>
      <p:ext uri="{BB962C8B-B14F-4D97-AF65-F5344CB8AC3E}">
        <p14:creationId xmlns:p14="http://schemas.microsoft.com/office/powerpoint/2010/main" val="274249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1D5A32-332A-4875-99A0-DDAD6F4B054E}"/>
              </a:ext>
            </a:extLst>
          </p:cNvPr>
          <p:cNvSpPr>
            <a:spLocks noGrp="1"/>
          </p:cNvSpPr>
          <p:nvPr>
            <p:ph idx="1"/>
          </p:nvPr>
        </p:nvSpPr>
        <p:spPr>
          <a:xfrm>
            <a:off x="1111779" y="1434851"/>
            <a:ext cx="8946541" cy="4195481"/>
          </a:xfrm>
        </p:spPr>
        <p:txBody>
          <a:bodyPr/>
          <a:lstStyle/>
          <a:p>
            <a:pPr algn="just"/>
            <a:r>
              <a:rPr lang="en-US" dirty="0">
                <a:latin typeface="Times New Roman" panose="02020603050405020304" pitchFamily="18" charset="0"/>
                <a:cs typeface="Times New Roman" panose="02020603050405020304" pitchFamily="18" charset="0"/>
              </a:rPr>
              <a:t>Inequalities of opportunity affect a person's life expectancy and access to basic services such as healthcare, education, water, and sanitation. They can curtail a person's human rights, through discrimination, abuse and lack of access to justice.</a:t>
            </a:r>
          </a:p>
          <a:p>
            <a:pPr algn="just"/>
            <a:r>
              <a:rPr lang="en-US" dirty="0">
                <a:latin typeface="Times New Roman" panose="02020603050405020304" pitchFamily="18" charset="0"/>
                <a:cs typeface="Times New Roman" panose="02020603050405020304" pitchFamily="18" charset="0"/>
              </a:rPr>
              <a:t>Governments can reduce inequality through tax relief and income support or transfers (government programs like welfare, free health care, and food stamps), among other types of policies.</a:t>
            </a:r>
          </a:p>
          <a:p>
            <a:pPr algn="just"/>
            <a:r>
              <a:rPr lang="en-US" dirty="0">
                <a:latin typeface="Times New Roman" panose="02020603050405020304" pitchFamily="18" charset="0"/>
                <a:cs typeface="Times New Roman" panose="02020603050405020304" pitchFamily="18" charset="0"/>
              </a:rPr>
              <a:t>High unemployment is a significant driver of inequality, especially for young people. Gender, race, and land ownership are three other main causes.</a:t>
            </a:r>
          </a:p>
        </p:txBody>
      </p:sp>
    </p:spTree>
    <p:extLst>
      <p:ext uri="{BB962C8B-B14F-4D97-AF65-F5344CB8AC3E}">
        <p14:creationId xmlns:p14="http://schemas.microsoft.com/office/powerpoint/2010/main" val="14451139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98A42F-474E-43AA-8685-F8ABD1A7CFDE}"/>
              </a:ext>
            </a:extLst>
          </p:cNvPr>
          <p:cNvSpPr>
            <a:spLocks noGrp="1"/>
          </p:cNvSpPr>
          <p:nvPr>
            <p:ph idx="1"/>
          </p:nvPr>
        </p:nvSpPr>
        <p:spPr>
          <a:xfrm>
            <a:off x="1103312" y="833718"/>
            <a:ext cx="8946541" cy="4932082"/>
          </a:xfrm>
        </p:spPr>
        <p:txBody>
          <a:bodyPr>
            <a:normAutofit/>
          </a:bodyPr>
          <a:lstStyle/>
          <a:p>
            <a:endParaRPr lang="en-US" dirty="0"/>
          </a:p>
          <a:p>
            <a:pPr algn="just"/>
            <a:r>
              <a:rPr lang="en-US" dirty="0">
                <a:latin typeface="Times New Roman" panose="02020603050405020304" pitchFamily="18" charset="0"/>
                <a:cs typeface="Times New Roman" panose="02020603050405020304" pitchFamily="18" charset="0"/>
              </a:rPr>
              <a:t>The literature shows that people who live in areas of high inequalities tend to have a shorter life expectancy and high adult mortality and that this tendency increases over time. The results show a strong positive effect of income on health. The effect is particularly relevant in areas of high inequalities, and its influence can be observed from different socioeconomic measures (education, income, labor status).</a:t>
            </a:r>
          </a:p>
          <a:p>
            <a:pPr algn="just"/>
            <a:r>
              <a:rPr lang="en-US" dirty="0">
                <a:latin typeface="Times New Roman" panose="02020603050405020304" pitchFamily="18" charset="0"/>
                <a:cs typeface="Times New Roman" panose="02020603050405020304" pitchFamily="18" charset="0"/>
              </a:rPr>
              <a:t>If the individual age is considered in this sense, we find articles that show that individuals are statistically more likely to report poorer health if they were more unequally distributed during the first years of their lives than at an advanced age. However, other studies find that the magnitude of health inequalities is not consistent across age groups. For the income level, most of the results find that the major driver of the </a:t>
            </a:r>
            <a:r>
              <a:rPr lang="en-US" dirty="0" err="1">
                <a:latin typeface="Times New Roman" panose="02020603050405020304" pitchFamily="18" charset="0"/>
                <a:cs typeface="Times New Roman" panose="02020603050405020304" pitchFamily="18" charset="0"/>
              </a:rPr>
              <a:t>disequalizing</a:t>
            </a:r>
            <a:r>
              <a:rPr lang="en-US" dirty="0">
                <a:latin typeface="Times New Roman" panose="02020603050405020304" pitchFamily="18" charset="0"/>
                <a:cs typeface="Times New Roman" panose="02020603050405020304" pitchFamily="18" charset="0"/>
              </a:rPr>
              <a:t> effects of mortality is the positive association between old age and poverty.</a:t>
            </a:r>
          </a:p>
        </p:txBody>
      </p:sp>
    </p:spTree>
    <p:extLst>
      <p:ext uri="{BB962C8B-B14F-4D97-AF65-F5344CB8AC3E}">
        <p14:creationId xmlns:p14="http://schemas.microsoft.com/office/powerpoint/2010/main" val="3558376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A5C4A0-C712-4922-9B7D-7171ECBA31A1}"/>
              </a:ext>
            </a:extLst>
          </p:cNvPr>
          <p:cNvSpPr>
            <a:spLocks noGrp="1"/>
          </p:cNvSpPr>
          <p:nvPr>
            <p:ph idx="1"/>
          </p:nvPr>
        </p:nvSpPr>
        <p:spPr>
          <a:xfrm>
            <a:off x="1069445" y="1331259"/>
            <a:ext cx="8946541" cy="4195481"/>
          </a:xfrm>
        </p:spPr>
        <p:txBody>
          <a:bodyPr/>
          <a:lstStyle/>
          <a:p>
            <a:pPr algn="just"/>
            <a:r>
              <a:rPr lang="en-US" dirty="0">
                <a:latin typeface="Times New Roman" panose="02020603050405020304" pitchFamily="18" charset="0"/>
                <a:cs typeface="Times New Roman" panose="02020603050405020304" pitchFamily="18" charset="0"/>
              </a:rPr>
              <a:t>However, population health would also help to explain differences in income levels between individuals and between countries. The importance of investment in health has been re-emphasized by the theories of human capital. Improvements in health diminish productivity losses caused by disease in the workforce, reducing disability, weakness and the number of days off work. Also, they increase assistance to schools and the learning capacity of school children. One could also point to the decline of family disruption and other undesirable social issues as well as the reduction of negative externalities, for example, in the case of caring for the sick.</a:t>
            </a:r>
          </a:p>
        </p:txBody>
      </p:sp>
    </p:spTree>
    <p:extLst>
      <p:ext uri="{BB962C8B-B14F-4D97-AF65-F5344CB8AC3E}">
        <p14:creationId xmlns:p14="http://schemas.microsoft.com/office/powerpoint/2010/main" val="17956883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D78E32-BACE-43D0-AC92-F57A4A0FE6D3}"/>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effects of productivity gains in workers are particularly great for countries with a low level of development. Poor people have a higher risk of illness, and their income depends exclusively on their physical work. Investment in health would therefore be a productive investment, since it would increase income. It would be an important part of development and would help to reduce the income gap between rich and poor countries. Testing this relationship may lead to inconsistencies because of the causality between the two variables. This reverse causality could bias the results and make it difficult to draw inferences about the structural effect of income on health.</a:t>
            </a:r>
          </a:p>
        </p:txBody>
      </p:sp>
    </p:spTree>
    <p:extLst>
      <p:ext uri="{BB962C8B-B14F-4D97-AF65-F5344CB8AC3E}">
        <p14:creationId xmlns:p14="http://schemas.microsoft.com/office/powerpoint/2010/main" val="3919528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A54E83-919F-40DD-9CBD-C44B7E451BB7}"/>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Before dealing with the theoretical explanation of inequalities, it is necessary to refer to the empirical facts and tendencies concerning the distribution of life chances between women and men. Feminist research since the 1970s has collected a vast and comprehensive amount of empirical material about nearly all aspects of discrimination and inequalities. </a:t>
            </a:r>
          </a:p>
        </p:txBody>
      </p:sp>
    </p:spTree>
    <p:extLst>
      <p:ext uri="{BB962C8B-B14F-4D97-AF65-F5344CB8AC3E}">
        <p14:creationId xmlns:p14="http://schemas.microsoft.com/office/powerpoint/2010/main" val="1720784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FC329-4764-4E84-8467-B78FEBAB1438}"/>
              </a:ext>
            </a:extLst>
          </p:cNvPr>
          <p:cNvSpPr>
            <a:spLocks noGrp="1"/>
          </p:cNvSpPr>
          <p:nvPr>
            <p:ph type="title"/>
          </p:nvPr>
        </p:nvSpPr>
        <p:spPr>
          <a:xfrm>
            <a:off x="646111" y="774451"/>
            <a:ext cx="9404723" cy="1400530"/>
          </a:xfrm>
        </p:spPr>
        <p:txBody>
          <a:bodyPr/>
          <a:lstStyle/>
          <a:p>
            <a:pPr algn="ctr"/>
            <a:r>
              <a:rPr lang="en-US" sz="3200" dirty="0">
                <a:latin typeface="Times New Roman" panose="02020603050405020304" pitchFamily="18" charset="0"/>
                <a:cs typeface="Times New Roman" panose="02020603050405020304" pitchFamily="18" charset="0"/>
              </a:rPr>
              <a:t>How do we reduce health inequalities?</a:t>
            </a:r>
            <a:br>
              <a:rPr lang="en-US" sz="32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D55C315-BDA2-4D9F-A3D1-CB983E2AD12D}"/>
              </a:ext>
            </a:extLst>
          </p:cNvPr>
          <p:cNvSpPr>
            <a:spLocks noGrp="1"/>
          </p:cNvSpPr>
          <p:nvPr>
            <p:ph idx="1"/>
          </p:nvPr>
        </p:nvSpPr>
        <p:spPr>
          <a:xfrm>
            <a:off x="1104293" y="1959785"/>
            <a:ext cx="8946541" cy="4195481"/>
          </a:xfrm>
        </p:spPr>
        <p:txBody>
          <a:bodyPr/>
          <a:lstStyle/>
          <a:p>
            <a:pPr algn="just"/>
            <a:r>
              <a:rPr lang="en-US" dirty="0">
                <a:effectLst/>
                <a:latin typeface="Times New Roman" panose="02020603050405020304" pitchFamily="18" charset="0"/>
                <a:cs typeface="Times New Roman" panose="02020603050405020304" pitchFamily="18" charset="0"/>
              </a:rPr>
              <a:t>Provide specialist outreach and targeted services for particularly high risk individuals (e.g. looked after children and homeless). Ensure that services are provided in locations and ways which are likely to reduce inequalities in access (i.e. link to public transport routes; avoid discrimination by language).</a:t>
            </a:r>
            <a:endParaRPr lang="sr-Latn-RS" dirty="0">
              <a:effectLst/>
              <a:latin typeface="Times New Roman" panose="02020603050405020304" pitchFamily="18" charset="0"/>
              <a:cs typeface="Times New Roman" panose="02020603050405020304" pitchFamily="18" charset="0"/>
            </a:endParaRPr>
          </a:p>
          <a:p>
            <a:pPr algn="just"/>
            <a:r>
              <a:rPr lang="en-US" dirty="0">
                <a:effectLst/>
                <a:latin typeface="Times New Roman" panose="02020603050405020304" pitchFamily="18" charset="0"/>
                <a:cs typeface="Times New Roman" panose="02020603050405020304" pitchFamily="18" charset="0"/>
              </a:rPr>
              <a:t>In short, viewing health disparities through the lens of social groups can help guide interventions, enable surveillance of important equity issues, and advance our understanding of health by helping us make connections that may have not been initially obvious</a:t>
            </a:r>
          </a:p>
          <a:p>
            <a:endParaRPr lang="en-US" dirty="0"/>
          </a:p>
        </p:txBody>
      </p:sp>
    </p:spTree>
    <p:extLst>
      <p:ext uri="{BB962C8B-B14F-4D97-AF65-F5344CB8AC3E}">
        <p14:creationId xmlns:p14="http://schemas.microsoft.com/office/powerpoint/2010/main" val="16075357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6B8213-A946-4B5A-A46E-92F45B2CF358}"/>
              </a:ext>
            </a:extLst>
          </p:cNvPr>
          <p:cNvSpPr>
            <a:spLocks noGrp="1"/>
          </p:cNvSpPr>
          <p:nvPr>
            <p:ph idx="1"/>
          </p:nvPr>
        </p:nvSpPr>
        <p:spPr>
          <a:xfrm>
            <a:off x="1171046" y="1223185"/>
            <a:ext cx="8946541" cy="4195481"/>
          </a:xfrm>
        </p:spPr>
        <p:txBody>
          <a:bodyPr/>
          <a:lstStyle/>
          <a:p>
            <a:pPr marL="0" indent="0" algn="just">
              <a:buNone/>
            </a:pPr>
            <a:r>
              <a:rPr lang="en-US" b="1" dirty="0">
                <a:effectLst/>
                <a:latin typeface="Times New Roman" panose="02020603050405020304" pitchFamily="18" charset="0"/>
                <a:cs typeface="Times New Roman" panose="02020603050405020304" pitchFamily="18" charset="0"/>
              </a:rPr>
              <a:t>There are three main types of economic inequality:</a:t>
            </a:r>
            <a:endParaRPr lang="en-US" dirty="0">
              <a:effectLst/>
              <a:latin typeface="Times New Roman" panose="02020603050405020304" pitchFamily="18" charset="0"/>
              <a:cs typeface="Times New Roman" panose="02020603050405020304" pitchFamily="18" charset="0"/>
            </a:endParaRPr>
          </a:p>
          <a:p>
            <a:pPr algn="just">
              <a:buFont typeface="Arial" panose="020B0604020202020204" pitchFamily="34" charset="0"/>
              <a:buChar char="•"/>
            </a:pPr>
            <a:r>
              <a:rPr lang="en-US" dirty="0">
                <a:effectLst/>
                <a:latin typeface="Times New Roman" panose="02020603050405020304" pitchFamily="18" charset="0"/>
                <a:cs typeface="Times New Roman" panose="02020603050405020304" pitchFamily="18" charset="0"/>
              </a:rPr>
              <a:t>Income Inequality. Income inequality is the extent to which income is distributed unevenly in a group of people. Income. ... </a:t>
            </a:r>
          </a:p>
          <a:p>
            <a:pPr algn="just">
              <a:buFont typeface="Arial" panose="020B0604020202020204" pitchFamily="34" charset="0"/>
              <a:buChar char="•"/>
            </a:pPr>
            <a:r>
              <a:rPr lang="en-US" dirty="0">
                <a:effectLst/>
                <a:latin typeface="Times New Roman" panose="02020603050405020304" pitchFamily="18" charset="0"/>
                <a:cs typeface="Times New Roman" panose="02020603050405020304" pitchFamily="18" charset="0"/>
              </a:rPr>
              <a:t>Pay Inequality. A person's pay is different to their income. Pay refers to payment from employment only. ... </a:t>
            </a:r>
          </a:p>
          <a:p>
            <a:pPr algn="just">
              <a:buFont typeface="Arial" panose="020B0604020202020204" pitchFamily="34" charset="0"/>
              <a:buChar char="•"/>
            </a:pPr>
            <a:r>
              <a:rPr lang="en-US" dirty="0">
                <a:effectLst/>
                <a:latin typeface="Times New Roman" panose="02020603050405020304" pitchFamily="18" charset="0"/>
                <a:cs typeface="Times New Roman" panose="02020603050405020304" pitchFamily="18" charset="0"/>
              </a:rPr>
              <a:t>Wealth Inequality.</a:t>
            </a:r>
          </a:p>
          <a:p>
            <a:endParaRPr lang="en-US" dirty="0"/>
          </a:p>
        </p:txBody>
      </p:sp>
    </p:spTree>
    <p:extLst>
      <p:ext uri="{BB962C8B-B14F-4D97-AF65-F5344CB8AC3E}">
        <p14:creationId xmlns:p14="http://schemas.microsoft.com/office/powerpoint/2010/main" val="3621684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018762-CB21-4098-8E63-CF5681D8B086}"/>
              </a:ext>
            </a:extLst>
          </p:cNvPr>
          <p:cNvSpPr>
            <a:spLocks noGrp="1"/>
          </p:cNvSpPr>
          <p:nvPr>
            <p:ph idx="1"/>
          </p:nvPr>
        </p:nvSpPr>
        <p:spPr>
          <a:xfrm>
            <a:off x="1018646" y="1331259"/>
            <a:ext cx="8946541" cy="4195481"/>
          </a:xfrm>
        </p:spPr>
        <p:txBody>
          <a:bodyPr>
            <a:normAutofit lnSpcReduction="10000"/>
          </a:bodyPr>
          <a:lstStyle/>
          <a:p>
            <a:pPr marL="0" indent="0" algn="just">
              <a:buNone/>
            </a:pPr>
            <a:endParaRPr lang="en-US" dirty="0">
              <a:effectLst/>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 5 types of inequality</a:t>
            </a:r>
            <a:r>
              <a:rPr lang="en-US" dirty="0">
                <a:effectLst/>
                <a:latin typeface="Times New Roman" panose="02020603050405020304" pitchFamily="18" charset="0"/>
                <a:cs typeface="Times New Roman" panose="02020603050405020304" pitchFamily="18" charset="0"/>
              </a:rPr>
              <a:t>: political inequality; differing life outcomes; inequality of opportunity; treatment and responsibility; shared equality of membership in the areas of nation, faith and family.</a:t>
            </a:r>
            <a:endParaRPr lang="sr-Latn-RS" dirty="0">
              <a:effectLst/>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Excessive inequality can erode social cohesion, lead to political polarization, and lower economic growth.</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 clear link exists between social and economic inequality and poor health. There is a social gradient in health, and higher levels of income inequality are linked to higher prevalence of  illness</a:t>
            </a:r>
            <a:r>
              <a:rPr lang="sr-Latn-RS" dirty="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It has been established that those from lower classes tend to have lower educational achievements and outcomes, lower work chances, and worse overall health.</a:t>
            </a:r>
          </a:p>
        </p:txBody>
      </p:sp>
    </p:spTree>
    <p:extLst>
      <p:ext uri="{BB962C8B-B14F-4D97-AF65-F5344CB8AC3E}">
        <p14:creationId xmlns:p14="http://schemas.microsoft.com/office/powerpoint/2010/main" val="186188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BB9D34-5B11-47D0-BFC2-4E39FA72A1E9}"/>
              </a:ext>
            </a:extLst>
          </p:cNvPr>
          <p:cNvSpPr>
            <a:spLocks noGrp="1"/>
          </p:cNvSpPr>
          <p:nvPr>
            <p:ph idx="1"/>
          </p:nvPr>
        </p:nvSpPr>
        <p:spPr>
          <a:xfrm>
            <a:off x="1111779" y="1604185"/>
            <a:ext cx="8946541" cy="4195481"/>
          </a:xfrm>
        </p:spPr>
        <p:txBody>
          <a:bodyPr/>
          <a:lstStyle/>
          <a:p>
            <a:pPr algn="just"/>
            <a:r>
              <a:rPr lang="en-US" dirty="0">
                <a:latin typeface="Times New Roman" panose="02020603050405020304" pitchFamily="18" charset="0"/>
                <a:cs typeface="Times New Roman" panose="02020603050405020304" pitchFamily="18" charset="0"/>
              </a:rPr>
              <a:t>Solutions for social inequality in society</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increase economic inclusion and create decent work and higher incomes. improve social services and ensure access to social protection. facilitate safe migration and mobility and address irregular migration. foster pro-poor fiscal policy and develop fair and transparent tax systems.</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Economic inequality is an umbrella term for a) income inequality or distribution of income (how the total sum of money paid to people is distributed among them), b) wealth inequality or distribution of wealth (how the total sum of wealth owned by people is distributed among the owners), and c) consumption inequality</a:t>
            </a:r>
            <a:r>
              <a:rPr lang="sr-Latn-R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1544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E20510-30DD-4182-9B67-8B4FD080A8E0}"/>
              </a:ext>
            </a:extLst>
          </p:cNvPr>
          <p:cNvSpPr>
            <a:spLocks noGrp="1"/>
          </p:cNvSpPr>
          <p:nvPr>
            <p:ph idx="1"/>
          </p:nvPr>
        </p:nvSpPr>
        <p:spPr>
          <a:xfrm>
            <a:off x="1120245" y="1223185"/>
            <a:ext cx="8946541" cy="4195481"/>
          </a:xfrm>
        </p:spPr>
        <p:txBody>
          <a:bodyPr/>
          <a:lstStyle/>
          <a:p>
            <a:pPr algn="just"/>
            <a:r>
              <a:rPr lang="en-US" dirty="0">
                <a:latin typeface="Times New Roman" panose="02020603050405020304" pitchFamily="18" charset="0"/>
                <a:cs typeface="Times New Roman" panose="02020603050405020304" pitchFamily="18" charset="0"/>
              </a:rPr>
              <a:t>In the roughly three decades leading up to the most recent recession, looking at the officially measured poverty rate, educational upgrading and overall income growth were the two biggest poverty-reducing factors, while income inequality was the largest poverty-increasing factor.</a:t>
            </a:r>
            <a:endParaRPr lang="sr-Latn-RS" dirty="0">
              <a:latin typeface="Times New Roman" panose="02020603050405020304" pitchFamily="18" charset="0"/>
              <a:cs typeface="Times New Roman" panose="02020603050405020304" pitchFamily="18" charset="0"/>
            </a:endParaRPr>
          </a:p>
          <a:p>
            <a:pPr algn="just"/>
            <a:r>
              <a:rPr lang="sr-Latn-RS" dirty="0">
                <a:latin typeface="Times New Roman" panose="02020603050405020304" pitchFamily="18" charset="0"/>
                <a:cs typeface="Times New Roman" panose="02020603050405020304" pitchFamily="18" charset="0"/>
              </a:rPr>
              <a:t>S</a:t>
            </a:r>
            <a:r>
              <a:rPr lang="en-US" dirty="0" err="1">
                <a:latin typeface="Times New Roman" panose="02020603050405020304" pitchFamily="18" charset="0"/>
                <a:cs typeface="Times New Roman" panose="02020603050405020304" pitchFamily="18" charset="0"/>
              </a:rPr>
              <a:t>ocioeconomic</a:t>
            </a:r>
            <a:r>
              <a:rPr lang="en-US" dirty="0">
                <a:latin typeface="Times New Roman" panose="02020603050405020304" pitchFamily="18" charset="0"/>
                <a:cs typeface="Times New Roman" panose="02020603050405020304" pitchFamily="18" charset="0"/>
              </a:rPr>
              <a:t> inequality</a:t>
            </a:r>
            <a:r>
              <a:rPr lang="sr-Latn-RS" dirty="0">
                <a:latin typeface="Times New Roman" panose="02020603050405020304" pitchFamily="18" charset="0"/>
                <a:cs typeface="Times New Roman" panose="02020603050405020304" pitchFamily="18" charset="0"/>
              </a:rPr>
              <a:t>: t</a:t>
            </a:r>
            <a:r>
              <a:rPr lang="en-US" dirty="0">
                <a:latin typeface="Times New Roman" panose="02020603050405020304" pitchFamily="18" charset="0"/>
                <a:cs typeface="Times New Roman" panose="02020603050405020304" pitchFamily="18" charset="0"/>
              </a:rPr>
              <a:t>he major examples of social inequality include income gap, gender inequality, health care, and social class. In health care, some individuals receive better and more professional care compared to others. They are also expected to pay more for these services.</a:t>
            </a:r>
            <a:endParaRPr lang="sr-Latn-RS" dirty="0">
              <a:latin typeface="Times New Roman" panose="02020603050405020304" pitchFamily="18" charset="0"/>
              <a:cs typeface="Times New Roman" panose="02020603050405020304" pitchFamily="18" charset="0"/>
            </a:endParaRPr>
          </a:p>
          <a:p>
            <a:pPr algn="just"/>
            <a:r>
              <a:rPr lang="en-US" dirty="0">
                <a:effectLst/>
                <a:latin typeface="Times New Roman" panose="02020603050405020304" pitchFamily="18" charset="0"/>
                <a:cs typeface="Times New Roman" panose="02020603050405020304" pitchFamily="18" charset="0"/>
              </a:rPr>
              <a:t>Inequalities are not only driven and measured by income, but are determined by other factors - gender, age, origin, ethnicity, disability, sexual orientation, class, and religion. These factors determine inequalities of opportunity which continue to persist, within and between countries.</a:t>
            </a: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622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FB29A9-6424-40DD-A8FA-72E9CDAF058A}"/>
              </a:ext>
            </a:extLst>
          </p:cNvPr>
          <p:cNvSpPr>
            <a:spLocks noGrp="1"/>
          </p:cNvSpPr>
          <p:nvPr>
            <p:ph idx="1"/>
          </p:nvPr>
        </p:nvSpPr>
        <p:spPr>
          <a:xfrm>
            <a:off x="1449162" y="1985185"/>
            <a:ext cx="8946541" cy="4195481"/>
          </a:xfrm>
        </p:spPr>
        <p:txBody>
          <a:bodyPr>
            <a:normAutofit lnSpcReduction="10000"/>
          </a:bodyPr>
          <a:lstStyle/>
          <a:p>
            <a:endParaRPr lang="en-US" dirty="0"/>
          </a:p>
          <a:p>
            <a:pPr marL="0" indent="0">
              <a:buNone/>
            </a:pPr>
            <a:endParaRPr lang="en-US" dirty="0"/>
          </a:p>
          <a:p>
            <a:pPr algn="just"/>
            <a:r>
              <a:rPr lang="sr-Latn-RS" dirty="0">
                <a:latin typeface="Times New Roman" panose="02020603050405020304" pitchFamily="18" charset="0"/>
                <a:ea typeface="Calibri" panose="020F0502020204030204" pitchFamily="34" charset="0"/>
                <a:cs typeface="Times New Roman" panose="02020603050405020304" pitchFamily="18" charset="0"/>
              </a:rPr>
              <a:t>S</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ocioeconomic</a:t>
            </a:r>
            <a:r>
              <a:rPr lang="en-US" dirty="0">
                <a:effectLst/>
                <a:latin typeface="Times New Roman" panose="02020603050405020304" pitchFamily="18" charset="0"/>
                <a:ea typeface="Calibri" panose="020F0502020204030204" pitchFamily="34" charset="0"/>
                <a:cs typeface="Times New Roman" panose="02020603050405020304" pitchFamily="18" charset="0"/>
              </a:rPr>
              <a:t> inequalities in health</a:t>
            </a:r>
            <a:r>
              <a:rPr lang="sr-Latn-RS" dirty="0">
                <a:effectLst/>
                <a:latin typeface="Times New Roman" panose="02020603050405020304" pitchFamily="18" charset="0"/>
                <a:ea typeface="Calibri" panose="020F0502020204030204" pitchFamily="34" charset="0"/>
                <a:cs typeface="Times New Roman" panose="02020603050405020304" pitchFamily="18" charset="0"/>
              </a:rPr>
              <a:t>: p</a:t>
            </a:r>
            <a:r>
              <a:rPr lang="en-US" dirty="0" err="1">
                <a:latin typeface="Times New Roman" panose="02020603050405020304" pitchFamily="18" charset="0"/>
                <a:cs typeface="Times New Roman" panose="02020603050405020304" pitchFamily="18" charset="0"/>
              </a:rPr>
              <a:t>eople</a:t>
            </a:r>
            <a:r>
              <a:rPr lang="en-US" dirty="0">
                <a:latin typeface="Times New Roman" panose="02020603050405020304" pitchFamily="18" charset="0"/>
                <a:cs typeface="Times New Roman" panose="02020603050405020304" pitchFamily="18" charset="0"/>
              </a:rPr>
              <a:t> in lower socio-economic groups are more likely to have long-term health conditions, and these conditions tend to be more severe than those experienced by people in higher socio-economic groups.</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Socioeconomic position can be measured using an individual characteristic, such as a person's level of income, education or occupation, or it may be constructed as a composite measure using a range of socioeconomic information.</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Health inequalities are experienced between different groups of people and are often </a:t>
            </a:r>
            <a:r>
              <a:rPr lang="en-US" dirty="0" err="1">
                <a:latin typeface="Times New Roman" panose="02020603050405020304" pitchFamily="18" charset="0"/>
                <a:cs typeface="Times New Roman" panose="02020603050405020304" pitchFamily="18" charset="0"/>
              </a:rPr>
              <a:t>analysed</a:t>
            </a:r>
            <a:r>
              <a:rPr lang="en-US" dirty="0">
                <a:latin typeface="Times New Roman" panose="02020603050405020304" pitchFamily="18" charset="0"/>
                <a:cs typeface="Times New Roman" panose="02020603050405020304" pitchFamily="18" charset="0"/>
              </a:rPr>
              <a:t> across four main categories: socio-economic factors (for example, income); geography (for example, region); specific characteristics (for example, ethnicity or sexuality) and socially excluded groups (people who are asylum</a:t>
            </a:r>
            <a:r>
              <a:rPr lang="sr-Latn-RS" dirty="0">
                <a:latin typeface="Times New Roman" panose="02020603050405020304" pitchFamily="18" charset="0"/>
                <a:cs typeface="Times New Roman" panose="02020603050405020304" pitchFamily="18" charset="0"/>
              </a:rPr>
              <a:t>...).</a:t>
            </a:r>
          </a:p>
          <a:p>
            <a:endParaRPr lang="en-US" dirty="0"/>
          </a:p>
        </p:txBody>
      </p:sp>
      <p:pic>
        <p:nvPicPr>
          <p:cNvPr id="5" name="Picture 4">
            <a:extLst>
              <a:ext uri="{FF2B5EF4-FFF2-40B4-BE49-F238E27FC236}">
                <a16:creationId xmlns:a16="http://schemas.microsoft.com/office/drawing/2014/main" id="{8CCD3C35-AF88-4CA3-9EE6-72DE6C72EC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3267" y="406401"/>
            <a:ext cx="5274733" cy="1905000"/>
          </a:xfrm>
          <a:prstGeom prst="rect">
            <a:avLst/>
          </a:prstGeom>
        </p:spPr>
      </p:pic>
    </p:spTree>
    <p:extLst>
      <p:ext uri="{BB962C8B-B14F-4D97-AF65-F5344CB8AC3E}">
        <p14:creationId xmlns:p14="http://schemas.microsoft.com/office/powerpoint/2010/main" val="92639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EB7F86-8731-4AA5-9864-234C3F621D2F}"/>
              </a:ext>
            </a:extLst>
          </p:cNvPr>
          <p:cNvSpPr>
            <a:spLocks noGrp="1"/>
          </p:cNvSpPr>
          <p:nvPr>
            <p:ph idx="1"/>
          </p:nvPr>
        </p:nvSpPr>
        <p:spPr>
          <a:xfrm>
            <a:off x="1092200" y="1159934"/>
            <a:ext cx="8983053" cy="4301066"/>
          </a:xfrm>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The term health inequality generically refers to differences in the health of individuals or groups. Any measurable aspect of health that varies across individuals or according to socially relevant groupings can be called a health inequality. Absent from the definition of health inequality is any moral judgment on whether observed differences are fair or just.</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contrast, a health inequity, or health disparity, is a specific type of health inequality that denotes an unjust difference in health. By one common definition, when health differences are preventable and unnecessary, allowing them to persist is unjust. </a:t>
            </a:r>
            <a:endParaRPr lang="sr-Latn-RS" dirty="0">
              <a:latin typeface="Times New Roman" panose="02020603050405020304" pitchFamily="18" charset="0"/>
              <a:cs typeface="Times New Roman" panose="02020603050405020304" pitchFamily="18" charset="0"/>
            </a:endParaRPr>
          </a:p>
          <a:p>
            <a:pPr algn="just"/>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this sense, health inequities are systematic differences in health that could be avoided by reasonable means</a:t>
            </a:r>
            <a:r>
              <a:rPr lang="sr-Latn-RS"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In general, social group differences in health, such as those based on race or religion, are considered health inequities because they reflect an unfair distribution of health risks and resources. </a:t>
            </a:r>
          </a:p>
        </p:txBody>
      </p:sp>
    </p:spTree>
    <p:extLst>
      <p:ext uri="{BB962C8B-B14F-4D97-AF65-F5344CB8AC3E}">
        <p14:creationId xmlns:p14="http://schemas.microsoft.com/office/powerpoint/2010/main" val="37595225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2095</TotalTime>
  <Words>5594</Words>
  <Application>Microsoft Office PowerPoint</Application>
  <PresentationFormat>Widescreen</PresentationFormat>
  <Paragraphs>134</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Century Gothic</vt:lpstr>
      <vt:lpstr>Times New Roman</vt:lpstr>
      <vt:lpstr>Wingdings 3</vt:lpstr>
      <vt:lpstr>Ion</vt:lpstr>
      <vt:lpstr>Socioeconomic inequalities in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Social group health inequalities: defining groups </vt:lpstr>
      <vt:lpstr>PowerPoint Presentation</vt:lpstr>
      <vt:lpstr>Gender disparities in health </vt:lpstr>
      <vt:lpstr>Gender disparities in health </vt:lpstr>
      <vt:lpstr>Gender disparities in health </vt:lpstr>
      <vt:lpstr>Gender disparities in health </vt:lpstr>
      <vt:lpstr>Gender disparities in health</vt:lpstr>
      <vt:lpstr>Gender disparities in health</vt:lpstr>
      <vt:lpstr>Racial health disparities </vt:lpstr>
      <vt:lpstr> Racial health disparities </vt:lpstr>
      <vt:lpstr>Education and socioeconomic status </vt:lpstr>
      <vt:lpstr>Environment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 we reduce health inequalities?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174</cp:revision>
  <dcterms:created xsi:type="dcterms:W3CDTF">2018-10-26T17:27:32Z</dcterms:created>
  <dcterms:modified xsi:type="dcterms:W3CDTF">2023-09-19T11:41:30Z</dcterms:modified>
</cp:coreProperties>
</file>